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Inter" panose="020B0604020202020204" charset="0"/>
      <p:regular r:id="rId23"/>
    </p:embeddedFont>
    <p:embeddedFont>
      <p:font typeface="Inter Bold" panose="020B0604020202020204" charset="0"/>
      <p:regular r:id="rId24"/>
    </p:embeddedFont>
    <p:embeddedFont>
      <p:font typeface="Inter Light" panose="020B0604020202020204" charset="0"/>
      <p:regular r:id="rId25"/>
    </p:embeddedFont>
    <p:embeddedFont>
      <p:font typeface="Muli" panose="020B0604020202020204" charset="0"/>
      <p:regular r:id="rId26"/>
    </p:embeddedFont>
    <p:embeddedFont>
      <p:font typeface="Muli Semi-Bold" panose="020B0604020202020204" charset="0"/>
      <p:regular r:id="rId27"/>
    </p:embeddedFont>
    <p:embeddedFont>
      <p:font typeface="Sigmar One"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E439D"/>
        </a:solidFill>
        <a:effectLst/>
      </p:bgPr>
    </p:bg>
    <p:spTree>
      <p:nvGrpSpPr>
        <p:cNvPr id="1" name=""/>
        <p:cNvGrpSpPr/>
        <p:nvPr/>
      </p:nvGrpSpPr>
      <p:grpSpPr>
        <a:xfrm>
          <a:off x="0" y="0"/>
          <a:ext cx="0" cy="0"/>
          <a:chOff x="0" y="0"/>
          <a:chExt cx="0" cy="0"/>
        </a:xfrm>
      </p:grpSpPr>
      <p:sp>
        <p:nvSpPr>
          <p:cNvPr id="2" name="Freeform 2"/>
          <p:cNvSpPr/>
          <p:nvPr/>
        </p:nvSpPr>
        <p:spPr>
          <a:xfrm rot="-461944">
            <a:off x="14096701" y="411447"/>
            <a:ext cx="4181020" cy="3883123"/>
          </a:xfrm>
          <a:custGeom>
            <a:avLst/>
            <a:gdLst/>
            <a:ahLst/>
            <a:cxnLst/>
            <a:rect l="l" t="t" r="r" b="b"/>
            <a:pathLst>
              <a:path w="4181020" h="3883123">
                <a:moveTo>
                  <a:pt x="0" y="0"/>
                </a:moveTo>
                <a:lnTo>
                  <a:pt x="4181020" y="0"/>
                </a:lnTo>
                <a:lnTo>
                  <a:pt x="4181020" y="3883123"/>
                </a:lnTo>
                <a:lnTo>
                  <a:pt x="0" y="3883123"/>
                </a:lnTo>
                <a:lnTo>
                  <a:pt x="0" y="0"/>
                </a:lnTo>
                <a:close/>
              </a:path>
            </a:pathLst>
          </a:custGeom>
          <a:blipFill>
            <a:blip r:embed="rId2"/>
            <a:stretch>
              <a:fillRect/>
            </a:stretch>
          </a:blipFill>
        </p:spPr>
        <p:txBody>
          <a:bodyPr/>
          <a:lstStyle/>
          <a:p>
            <a:endParaRPr lang="en-US"/>
          </a:p>
        </p:txBody>
      </p:sp>
      <p:sp>
        <p:nvSpPr>
          <p:cNvPr id="3" name="Freeform 3"/>
          <p:cNvSpPr/>
          <p:nvPr/>
        </p:nvSpPr>
        <p:spPr>
          <a:xfrm rot="1339021">
            <a:off x="14199448" y="3747574"/>
            <a:ext cx="3832738" cy="3736920"/>
          </a:xfrm>
          <a:custGeom>
            <a:avLst/>
            <a:gdLst/>
            <a:ahLst/>
            <a:cxnLst/>
            <a:rect l="l" t="t" r="r" b="b"/>
            <a:pathLst>
              <a:path w="3832738" h="3736920">
                <a:moveTo>
                  <a:pt x="0" y="0"/>
                </a:moveTo>
                <a:lnTo>
                  <a:pt x="3832738" y="0"/>
                </a:lnTo>
                <a:lnTo>
                  <a:pt x="3832738" y="3736919"/>
                </a:lnTo>
                <a:lnTo>
                  <a:pt x="0" y="3736919"/>
                </a:lnTo>
                <a:lnTo>
                  <a:pt x="0" y="0"/>
                </a:lnTo>
                <a:close/>
              </a:path>
            </a:pathLst>
          </a:custGeom>
          <a:blipFill>
            <a:blip r:embed="rId3"/>
            <a:stretch>
              <a:fillRect/>
            </a:stretch>
          </a:blipFill>
        </p:spPr>
        <p:txBody>
          <a:bodyPr/>
          <a:lstStyle/>
          <a:p>
            <a:endParaRPr lang="en-US"/>
          </a:p>
        </p:txBody>
      </p:sp>
      <p:sp>
        <p:nvSpPr>
          <p:cNvPr id="4" name="Freeform 4"/>
          <p:cNvSpPr/>
          <p:nvPr/>
        </p:nvSpPr>
        <p:spPr>
          <a:xfrm rot="-420943">
            <a:off x="14840091" y="7160172"/>
            <a:ext cx="4247141" cy="3572907"/>
          </a:xfrm>
          <a:custGeom>
            <a:avLst/>
            <a:gdLst/>
            <a:ahLst/>
            <a:cxnLst/>
            <a:rect l="l" t="t" r="r" b="b"/>
            <a:pathLst>
              <a:path w="4247141" h="3572907">
                <a:moveTo>
                  <a:pt x="0" y="0"/>
                </a:moveTo>
                <a:lnTo>
                  <a:pt x="4247141" y="0"/>
                </a:lnTo>
                <a:lnTo>
                  <a:pt x="4247141" y="3572907"/>
                </a:lnTo>
                <a:lnTo>
                  <a:pt x="0" y="3572907"/>
                </a:lnTo>
                <a:lnTo>
                  <a:pt x="0" y="0"/>
                </a:lnTo>
                <a:close/>
              </a:path>
            </a:pathLst>
          </a:custGeom>
          <a:blipFill>
            <a:blip r:embed="rId4"/>
            <a:stretch>
              <a:fillRect/>
            </a:stretch>
          </a:blipFill>
        </p:spPr>
        <p:txBody>
          <a:bodyPr/>
          <a:lstStyle/>
          <a:p>
            <a:endParaRPr lang="en-US"/>
          </a:p>
        </p:txBody>
      </p:sp>
      <p:sp>
        <p:nvSpPr>
          <p:cNvPr id="5" name="Freeform 5"/>
          <p:cNvSpPr/>
          <p:nvPr/>
        </p:nvSpPr>
        <p:spPr>
          <a:xfrm rot="757708">
            <a:off x="832728" y="2550732"/>
            <a:ext cx="3801822" cy="3778061"/>
          </a:xfrm>
          <a:custGeom>
            <a:avLst/>
            <a:gdLst/>
            <a:ahLst/>
            <a:cxnLst/>
            <a:rect l="l" t="t" r="r" b="b"/>
            <a:pathLst>
              <a:path w="3801822" h="3778061">
                <a:moveTo>
                  <a:pt x="0" y="0"/>
                </a:moveTo>
                <a:lnTo>
                  <a:pt x="3801822" y="0"/>
                </a:lnTo>
                <a:lnTo>
                  <a:pt x="3801822" y="3778061"/>
                </a:lnTo>
                <a:lnTo>
                  <a:pt x="0" y="3778061"/>
                </a:lnTo>
                <a:lnTo>
                  <a:pt x="0" y="0"/>
                </a:lnTo>
                <a:close/>
              </a:path>
            </a:pathLst>
          </a:custGeom>
          <a:blipFill>
            <a:blip r:embed="rId5"/>
            <a:stretch>
              <a:fillRect/>
            </a:stretch>
          </a:blipFill>
        </p:spPr>
        <p:txBody>
          <a:bodyPr/>
          <a:lstStyle/>
          <a:p>
            <a:endParaRPr lang="en-US"/>
          </a:p>
        </p:txBody>
      </p:sp>
      <p:sp>
        <p:nvSpPr>
          <p:cNvPr id="6" name="Freeform 6"/>
          <p:cNvSpPr/>
          <p:nvPr/>
        </p:nvSpPr>
        <p:spPr>
          <a:xfrm rot="-439263">
            <a:off x="-431871" y="247810"/>
            <a:ext cx="2921143" cy="4022228"/>
          </a:xfrm>
          <a:custGeom>
            <a:avLst/>
            <a:gdLst/>
            <a:ahLst/>
            <a:cxnLst/>
            <a:rect l="l" t="t" r="r" b="b"/>
            <a:pathLst>
              <a:path w="2921143" h="4022228">
                <a:moveTo>
                  <a:pt x="0" y="0"/>
                </a:moveTo>
                <a:lnTo>
                  <a:pt x="2921142" y="0"/>
                </a:lnTo>
                <a:lnTo>
                  <a:pt x="2921142" y="4022228"/>
                </a:lnTo>
                <a:lnTo>
                  <a:pt x="0" y="4022228"/>
                </a:lnTo>
                <a:lnTo>
                  <a:pt x="0" y="0"/>
                </a:lnTo>
                <a:close/>
              </a:path>
            </a:pathLst>
          </a:custGeom>
          <a:blipFill>
            <a:blip r:embed="rId6"/>
            <a:stretch>
              <a:fillRect/>
            </a:stretch>
          </a:blipFill>
        </p:spPr>
        <p:txBody>
          <a:bodyPr/>
          <a:lstStyle/>
          <a:p>
            <a:endParaRPr lang="en-US"/>
          </a:p>
        </p:txBody>
      </p:sp>
      <p:sp>
        <p:nvSpPr>
          <p:cNvPr id="7" name="Freeform 7"/>
          <p:cNvSpPr/>
          <p:nvPr/>
        </p:nvSpPr>
        <p:spPr>
          <a:xfrm>
            <a:off x="-226768" y="5451311"/>
            <a:ext cx="4265570" cy="5241867"/>
          </a:xfrm>
          <a:custGeom>
            <a:avLst/>
            <a:gdLst/>
            <a:ahLst/>
            <a:cxnLst/>
            <a:rect l="l" t="t" r="r" b="b"/>
            <a:pathLst>
              <a:path w="4265570" h="5241867">
                <a:moveTo>
                  <a:pt x="0" y="0"/>
                </a:moveTo>
                <a:lnTo>
                  <a:pt x="4265570" y="0"/>
                </a:lnTo>
                <a:lnTo>
                  <a:pt x="4265570" y="5241867"/>
                </a:lnTo>
                <a:lnTo>
                  <a:pt x="0" y="5241867"/>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4451693" y="3580961"/>
            <a:ext cx="9831023" cy="2324100"/>
          </a:xfrm>
          <a:prstGeom prst="rect">
            <a:avLst/>
          </a:prstGeom>
        </p:spPr>
        <p:txBody>
          <a:bodyPr lIns="0" tIns="0" rIns="0" bIns="0" rtlCol="0" anchor="t">
            <a:spAutoFit/>
          </a:bodyPr>
          <a:lstStyle/>
          <a:p>
            <a:pPr algn="ctr">
              <a:lnSpc>
                <a:spcPts val="9181"/>
              </a:lnSpc>
            </a:pPr>
            <a:r>
              <a:rPr lang="en-US" sz="7651" dirty="0">
                <a:solidFill>
                  <a:srgbClr val="FFFFFF"/>
                </a:solidFill>
                <a:latin typeface="Sigmar One"/>
                <a:ea typeface="Sigmar One"/>
                <a:cs typeface="Sigmar One"/>
                <a:sym typeface="Sigmar One"/>
              </a:rPr>
              <a:t>SHOP QUẦN ÁO NOW WEAR</a:t>
            </a:r>
          </a:p>
        </p:txBody>
      </p:sp>
      <p:grpSp>
        <p:nvGrpSpPr>
          <p:cNvPr id="9" name="Group 9"/>
          <p:cNvGrpSpPr/>
          <p:nvPr/>
        </p:nvGrpSpPr>
        <p:grpSpPr>
          <a:xfrm>
            <a:off x="5279355" y="5905061"/>
            <a:ext cx="8055863" cy="5264639"/>
            <a:chOff x="0" y="0"/>
            <a:chExt cx="10741150" cy="7019519"/>
          </a:xfrm>
        </p:grpSpPr>
        <p:sp>
          <p:nvSpPr>
            <p:cNvPr id="10" name="Freeform 10"/>
            <p:cNvSpPr/>
            <p:nvPr/>
          </p:nvSpPr>
          <p:spPr>
            <a:xfrm rot="1088846">
              <a:off x="394936" y="1447131"/>
              <a:ext cx="9951279" cy="4125257"/>
            </a:xfrm>
            <a:custGeom>
              <a:avLst/>
              <a:gdLst/>
              <a:ahLst/>
              <a:cxnLst/>
              <a:rect l="l" t="t" r="r" b="b"/>
              <a:pathLst>
                <a:path w="9951279" h="4125257">
                  <a:moveTo>
                    <a:pt x="0" y="0"/>
                  </a:moveTo>
                  <a:lnTo>
                    <a:pt x="9951279" y="0"/>
                  </a:lnTo>
                  <a:lnTo>
                    <a:pt x="9951279" y="4125257"/>
                  </a:lnTo>
                  <a:lnTo>
                    <a:pt x="0" y="41252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1096854" y="2290561"/>
              <a:ext cx="8112013" cy="1869864"/>
            </a:xfrm>
            <a:prstGeom prst="rect">
              <a:avLst/>
            </a:prstGeom>
          </p:spPr>
          <p:txBody>
            <a:bodyPr lIns="0" tIns="0" rIns="0" bIns="0" rtlCol="0" anchor="t">
              <a:spAutoFit/>
            </a:bodyPr>
            <a:lstStyle/>
            <a:p>
              <a:pPr algn="ctr">
                <a:lnSpc>
                  <a:spcPts val="3814"/>
                </a:lnSpc>
              </a:pPr>
              <a:r>
                <a:rPr lang="en-US" sz="2724" b="1">
                  <a:solidFill>
                    <a:srgbClr val="FFFFFF"/>
                  </a:solidFill>
                  <a:latin typeface="Muli Semi-Bold"/>
                  <a:ea typeface="Muli Semi-Bold"/>
                  <a:cs typeface="Muli Semi-Bold"/>
                  <a:sym typeface="Muli Semi-Bold"/>
                </a:rPr>
                <a:t>Nhóm: HTTL</a:t>
              </a:r>
            </a:p>
            <a:p>
              <a:pPr algn="ctr">
                <a:lnSpc>
                  <a:spcPts val="3814"/>
                </a:lnSpc>
              </a:pPr>
              <a:r>
                <a:rPr lang="en-US" sz="2724" b="1">
                  <a:solidFill>
                    <a:srgbClr val="FFFFFF"/>
                  </a:solidFill>
                  <a:latin typeface="Muli Semi-Bold"/>
                  <a:ea typeface="Muli Semi-Bold"/>
                  <a:cs typeface="Muli Semi-Bold"/>
                  <a:sym typeface="Muli Semi-Bold"/>
                </a:rPr>
                <a:t>Mã môn: IS207.Q11</a:t>
              </a:r>
            </a:p>
            <a:p>
              <a:pPr algn="ctr">
                <a:lnSpc>
                  <a:spcPts val="3814"/>
                </a:lnSpc>
              </a:pPr>
              <a:r>
                <a:rPr lang="en-US" sz="2724">
                  <a:solidFill>
                    <a:srgbClr val="FFFFFF"/>
                  </a:solidFill>
                  <a:latin typeface="Muli"/>
                  <a:ea typeface="Muli"/>
                  <a:cs typeface="Muli"/>
                  <a:sym typeface="Muli"/>
                </a:rPr>
                <a:t>GVHD: Vũ Minh Sang</a:t>
              </a:r>
            </a:p>
          </p:txBody>
        </p:sp>
      </p:grpSp>
      <p:sp>
        <p:nvSpPr>
          <p:cNvPr id="12" name="TextBox 8">
            <a:extLst>
              <a:ext uri="{FF2B5EF4-FFF2-40B4-BE49-F238E27FC236}">
                <a16:creationId xmlns:a16="http://schemas.microsoft.com/office/drawing/2014/main" id="{2BCA66F3-A8E1-9AED-8335-B5303E631989}"/>
              </a:ext>
            </a:extLst>
          </p:cNvPr>
          <p:cNvSpPr txBox="1"/>
          <p:nvPr/>
        </p:nvSpPr>
        <p:spPr>
          <a:xfrm>
            <a:off x="1219200" y="556800"/>
            <a:ext cx="15316199" cy="1054135"/>
          </a:xfrm>
          <a:prstGeom prst="rect">
            <a:avLst/>
          </a:prstGeom>
        </p:spPr>
        <p:txBody>
          <a:bodyPr wrap="square" lIns="0" tIns="0" rIns="0" bIns="0" rtlCol="0" anchor="t">
            <a:spAutoFit/>
          </a:bodyPr>
          <a:lstStyle/>
          <a:p>
            <a:pPr algn="ctr">
              <a:lnSpc>
                <a:spcPts val="9181"/>
              </a:lnSpc>
            </a:pPr>
            <a:r>
              <a:rPr lang="vi-VN" sz="4400" dirty="0">
                <a:solidFill>
                  <a:srgbClr val="FFFFFF"/>
                </a:solidFill>
                <a:latin typeface="Sigmar One"/>
                <a:ea typeface="Sigmar One"/>
                <a:cs typeface="Sigmar One"/>
                <a:sym typeface="Sigmar One"/>
              </a:rPr>
              <a:t>ĐỒ án Phát Triển Ứng dụng web</a:t>
            </a:r>
            <a:endParaRPr lang="en-US" sz="4400" dirty="0">
              <a:solidFill>
                <a:srgbClr val="FFFFFF"/>
              </a:solidFill>
              <a:latin typeface="Sigmar One"/>
              <a:ea typeface="Sigmar One"/>
              <a:cs typeface="Sigmar One"/>
              <a:sym typeface="Sigmar One"/>
            </a:endParaRPr>
          </a:p>
        </p:txBody>
      </p:sp>
      <p:sp>
        <p:nvSpPr>
          <p:cNvPr id="13" name="TextBox 8">
            <a:extLst>
              <a:ext uri="{FF2B5EF4-FFF2-40B4-BE49-F238E27FC236}">
                <a16:creationId xmlns:a16="http://schemas.microsoft.com/office/drawing/2014/main" id="{E0DF9F93-6FF8-0718-5885-577151EFE721}"/>
              </a:ext>
            </a:extLst>
          </p:cNvPr>
          <p:cNvSpPr txBox="1"/>
          <p:nvPr/>
        </p:nvSpPr>
        <p:spPr>
          <a:xfrm>
            <a:off x="1255295" y="1799862"/>
            <a:ext cx="15316199" cy="1054135"/>
          </a:xfrm>
          <a:prstGeom prst="rect">
            <a:avLst/>
          </a:prstGeom>
        </p:spPr>
        <p:txBody>
          <a:bodyPr wrap="square" lIns="0" tIns="0" rIns="0" bIns="0" rtlCol="0" anchor="t">
            <a:spAutoFit/>
          </a:bodyPr>
          <a:lstStyle/>
          <a:p>
            <a:pPr algn="ctr">
              <a:lnSpc>
                <a:spcPts val="9181"/>
              </a:lnSpc>
            </a:pPr>
            <a:r>
              <a:rPr lang="vi-VN" sz="4400" dirty="0">
                <a:solidFill>
                  <a:srgbClr val="FFFFFF"/>
                </a:solidFill>
                <a:latin typeface="Sigmar One"/>
                <a:ea typeface="Sigmar One"/>
                <a:cs typeface="Sigmar One"/>
                <a:sym typeface="Sigmar One"/>
              </a:rPr>
              <a:t>Tên đề tài:</a:t>
            </a:r>
            <a:endParaRPr lang="en-US" sz="4400" dirty="0">
              <a:solidFill>
                <a:srgbClr val="FFFFFF"/>
              </a:solidFill>
              <a:latin typeface="Sigmar One"/>
              <a:ea typeface="Sigmar One"/>
              <a:cs typeface="Sigmar One"/>
              <a:sym typeface="Sigmar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ln>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644851" y="390668"/>
            <a:ext cx="9827714" cy="1163841"/>
          </a:xfrm>
          <a:prstGeom prst="rect">
            <a:avLst/>
          </a:prstGeom>
        </p:spPr>
        <p:txBody>
          <a:bodyPr lIns="0" tIns="0" rIns="0" bIns="0" rtlCol="0" anchor="t">
            <a:spAutoFit/>
          </a:bodyPr>
          <a:lstStyle/>
          <a:p>
            <a:pPr algn="l">
              <a:lnSpc>
                <a:spcPts val="4499"/>
              </a:lnSpc>
            </a:pPr>
            <a:r>
              <a:rPr lang="en-US" sz="3562" b="1">
                <a:solidFill>
                  <a:srgbClr val="000000"/>
                </a:solidFill>
                <a:latin typeface="Inter Bold"/>
                <a:ea typeface="Inter Bold"/>
                <a:cs typeface="Inter Bold"/>
                <a:sym typeface="Inter Bold"/>
              </a:rPr>
              <a:t>Thiết kế Cơ sở dữ liệu: Các Thực thể Cốt lõi (ERD)</a:t>
            </a:r>
          </a:p>
        </p:txBody>
      </p:sp>
      <p:sp>
        <p:nvSpPr>
          <p:cNvPr id="8" name="TextBox 8"/>
          <p:cNvSpPr txBox="1"/>
          <p:nvPr/>
        </p:nvSpPr>
        <p:spPr>
          <a:xfrm>
            <a:off x="7659138" y="1559373"/>
            <a:ext cx="9827714" cy="1317353"/>
          </a:xfrm>
          <a:prstGeom prst="rect">
            <a:avLst/>
          </a:prstGeom>
        </p:spPr>
        <p:txBody>
          <a:bodyPr lIns="0" tIns="0" rIns="0" bIns="0" rtlCol="0" anchor="t">
            <a:spAutoFit/>
          </a:bodyPr>
          <a:lstStyle/>
          <a:p>
            <a:pPr algn="l">
              <a:lnSpc>
                <a:spcPts val="3532"/>
              </a:lnSpc>
            </a:pPr>
            <a:r>
              <a:rPr lang="en-US" sz="2149">
                <a:solidFill>
                  <a:srgbClr val="272525"/>
                </a:solidFill>
                <a:latin typeface="Inter"/>
                <a:ea typeface="Inter"/>
                <a:cs typeface="Inter"/>
                <a:sym typeface="Inter"/>
              </a:rPr>
              <a:t>Cấu trúc cơ sở dữ liệu sạch, chuẩn hóa là yếu tố cần thiết cho tính toàn vẹn dữ liệu và truy vấn hiệu quả. Các thực thể sau đây tạo thành xương sống của hệ thống NowWear.</a:t>
            </a:r>
          </a:p>
        </p:txBody>
      </p:sp>
      <p:grpSp>
        <p:nvGrpSpPr>
          <p:cNvPr id="9" name="Group 9"/>
          <p:cNvGrpSpPr/>
          <p:nvPr/>
        </p:nvGrpSpPr>
        <p:grpSpPr>
          <a:xfrm>
            <a:off x="7644851" y="3272876"/>
            <a:ext cx="9856289" cy="1404490"/>
            <a:chOff x="0" y="0"/>
            <a:chExt cx="13141719" cy="1872653"/>
          </a:xfrm>
        </p:grpSpPr>
        <p:sp>
          <p:nvSpPr>
            <p:cNvPr id="10" name="Freeform 10"/>
            <p:cNvSpPr/>
            <p:nvPr/>
          </p:nvSpPr>
          <p:spPr>
            <a:xfrm>
              <a:off x="19050" y="19050"/>
              <a:ext cx="13103606" cy="1834515"/>
            </a:xfrm>
            <a:custGeom>
              <a:avLst/>
              <a:gdLst/>
              <a:ahLst/>
              <a:cxnLst/>
              <a:rect l="l" t="t" r="r" b="b"/>
              <a:pathLst>
                <a:path w="13103606" h="1834515">
                  <a:moveTo>
                    <a:pt x="0" y="128143"/>
                  </a:moveTo>
                  <a:cubicBezTo>
                    <a:pt x="0" y="57404"/>
                    <a:pt x="58420" y="0"/>
                    <a:pt x="130429" y="0"/>
                  </a:cubicBezTo>
                  <a:lnTo>
                    <a:pt x="12973177" y="0"/>
                  </a:lnTo>
                  <a:cubicBezTo>
                    <a:pt x="13045187" y="0"/>
                    <a:pt x="13103606" y="57404"/>
                    <a:pt x="13103606" y="128143"/>
                  </a:cubicBezTo>
                  <a:lnTo>
                    <a:pt x="13103606" y="1706372"/>
                  </a:lnTo>
                  <a:cubicBezTo>
                    <a:pt x="13103606" y="1777111"/>
                    <a:pt x="13045187" y="1834515"/>
                    <a:pt x="12973177" y="1834515"/>
                  </a:cubicBezTo>
                  <a:lnTo>
                    <a:pt x="130429" y="1834515"/>
                  </a:lnTo>
                  <a:cubicBezTo>
                    <a:pt x="58420" y="1834515"/>
                    <a:pt x="0" y="1777111"/>
                    <a:pt x="0" y="1706372"/>
                  </a:cubicBezTo>
                  <a:close/>
                </a:path>
              </a:pathLst>
            </a:custGeom>
            <a:solidFill>
              <a:srgbClr val="FFFFFF"/>
            </a:solidFill>
            <a:ln w="12700">
              <a:solidFill>
                <a:srgbClr val="000000"/>
              </a:solidFill>
            </a:ln>
          </p:spPr>
          <p:txBody>
            <a:bodyPr/>
            <a:lstStyle/>
            <a:p>
              <a:endParaRPr lang="en-US"/>
            </a:p>
          </p:txBody>
        </p:sp>
        <p:sp>
          <p:nvSpPr>
            <p:cNvPr id="11" name="Freeform 11"/>
            <p:cNvSpPr/>
            <p:nvPr/>
          </p:nvSpPr>
          <p:spPr>
            <a:xfrm>
              <a:off x="0" y="0"/>
              <a:ext cx="13141706" cy="1872615"/>
            </a:xfrm>
            <a:custGeom>
              <a:avLst/>
              <a:gdLst/>
              <a:ahLst/>
              <a:cxnLst/>
              <a:rect l="l" t="t" r="r" b="b"/>
              <a:pathLst>
                <a:path w="13141706" h="1872615">
                  <a:moveTo>
                    <a:pt x="0" y="147193"/>
                  </a:moveTo>
                  <a:cubicBezTo>
                    <a:pt x="0" y="65659"/>
                    <a:pt x="67310" y="0"/>
                    <a:pt x="149479" y="0"/>
                  </a:cubicBezTo>
                  <a:lnTo>
                    <a:pt x="12992227" y="0"/>
                  </a:lnTo>
                  <a:lnTo>
                    <a:pt x="12992227" y="19050"/>
                  </a:lnTo>
                  <a:lnTo>
                    <a:pt x="12992227" y="0"/>
                  </a:lnTo>
                  <a:cubicBezTo>
                    <a:pt x="13074523" y="0"/>
                    <a:pt x="13141706" y="65659"/>
                    <a:pt x="13141706" y="147193"/>
                  </a:cubicBezTo>
                  <a:lnTo>
                    <a:pt x="13122656" y="147193"/>
                  </a:lnTo>
                  <a:lnTo>
                    <a:pt x="13141706" y="147193"/>
                  </a:lnTo>
                  <a:lnTo>
                    <a:pt x="13141706" y="1725422"/>
                  </a:lnTo>
                  <a:lnTo>
                    <a:pt x="13122656" y="1725422"/>
                  </a:lnTo>
                  <a:lnTo>
                    <a:pt x="13141706" y="1725422"/>
                  </a:lnTo>
                  <a:cubicBezTo>
                    <a:pt x="13141706" y="1807083"/>
                    <a:pt x="13074396" y="1872615"/>
                    <a:pt x="12992227" y="1872615"/>
                  </a:cubicBezTo>
                  <a:lnTo>
                    <a:pt x="12992227" y="1853565"/>
                  </a:lnTo>
                  <a:lnTo>
                    <a:pt x="12992227" y="1872615"/>
                  </a:lnTo>
                  <a:lnTo>
                    <a:pt x="149479" y="1872615"/>
                  </a:lnTo>
                  <a:lnTo>
                    <a:pt x="149479" y="1853565"/>
                  </a:lnTo>
                  <a:lnTo>
                    <a:pt x="149479" y="1872615"/>
                  </a:lnTo>
                  <a:cubicBezTo>
                    <a:pt x="67310" y="1872615"/>
                    <a:pt x="0" y="1807083"/>
                    <a:pt x="0" y="1725422"/>
                  </a:cubicBezTo>
                  <a:lnTo>
                    <a:pt x="0" y="147193"/>
                  </a:lnTo>
                  <a:lnTo>
                    <a:pt x="19050" y="147193"/>
                  </a:lnTo>
                  <a:lnTo>
                    <a:pt x="0" y="147193"/>
                  </a:lnTo>
                  <a:moveTo>
                    <a:pt x="38100" y="147193"/>
                  </a:moveTo>
                  <a:lnTo>
                    <a:pt x="38100" y="1725422"/>
                  </a:lnTo>
                  <a:lnTo>
                    <a:pt x="19050" y="1725422"/>
                  </a:lnTo>
                  <a:lnTo>
                    <a:pt x="38100" y="1725422"/>
                  </a:lnTo>
                  <a:cubicBezTo>
                    <a:pt x="38100" y="1785366"/>
                    <a:pt x="87630" y="1834515"/>
                    <a:pt x="149479" y="1834515"/>
                  </a:cubicBezTo>
                  <a:lnTo>
                    <a:pt x="12992227" y="1834515"/>
                  </a:lnTo>
                  <a:cubicBezTo>
                    <a:pt x="13054076" y="1834515"/>
                    <a:pt x="13103606" y="1785366"/>
                    <a:pt x="13103606" y="1725422"/>
                  </a:cubicBezTo>
                  <a:lnTo>
                    <a:pt x="13103606" y="147193"/>
                  </a:lnTo>
                  <a:cubicBezTo>
                    <a:pt x="13103606" y="87249"/>
                    <a:pt x="13054076" y="38100"/>
                    <a:pt x="12992227" y="38100"/>
                  </a:cubicBezTo>
                  <a:lnTo>
                    <a:pt x="149479" y="38100"/>
                  </a:lnTo>
                  <a:lnTo>
                    <a:pt x="149479" y="19050"/>
                  </a:lnTo>
                  <a:lnTo>
                    <a:pt x="149479" y="38100"/>
                  </a:lnTo>
                  <a:cubicBezTo>
                    <a:pt x="87630" y="38100"/>
                    <a:pt x="38100" y="87249"/>
                    <a:pt x="38100" y="147193"/>
                  </a:cubicBezTo>
                  <a:close/>
                </a:path>
              </a:pathLst>
            </a:custGeom>
            <a:solidFill>
              <a:srgbClr val="C0C1D7"/>
            </a:solidFill>
            <a:ln w="12700">
              <a:solidFill>
                <a:srgbClr val="000000"/>
              </a:solidFill>
            </a:ln>
          </p:spPr>
          <p:txBody>
            <a:bodyPr/>
            <a:lstStyle/>
            <a:p>
              <a:endParaRPr lang="en-US"/>
            </a:p>
          </p:txBody>
        </p:sp>
      </p:grpSp>
      <p:grpSp>
        <p:nvGrpSpPr>
          <p:cNvPr id="12" name="Group 12"/>
          <p:cNvGrpSpPr/>
          <p:nvPr/>
        </p:nvGrpSpPr>
        <p:grpSpPr>
          <a:xfrm>
            <a:off x="7687713" y="3315738"/>
            <a:ext cx="915743" cy="1318765"/>
            <a:chOff x="0" y="0"/>
            <a:chExt cx="1220991" cy="1758353"/>
          </a:xfrm>
        </p:grpSpPr>
        <p:sp>
          <p:nvSpPr>
            <p:cNvPr id="13" name="Freeform 13"/>
            <p:cNvSpPr/>
            <p:nvPr/>
          </p:nvSpPr>
          <p:spPr>
            <a:xfrm>
              <a:off x="0" y="0"/>
              <a:ext cx="1221105" cy="1758442"/>
            </a:xfrm>
            <a:custGeom>
              <a:avLst/>
              <a:gdLst/>
              <a:ahLst/>
              <a:cxnLst/>
              <a:rect l="l" t="t" r="r" b="b"/>
              <a:pathLst>
                <a:path w="1221105" h="1758442">
                  <a:moveTo>
                    <a:pt x="0" y="82550"/>
                  </a:moveTo>
                  <a:cubicBezTo>
                    <a:pt x="0" y="36957"/>
                    <a:pt x="36957" y="0"/>
                    <a:pt x="82550" y="0"/>
                  </a:cubicBezTo>
                  <a:lnTo>
                    <a:pt x="1138555" y="0"/>
                  </a:lnTo>
                  <a:cubicBezTo>
                    <a:pt x="1184148" y="0"/>
                    <a:pt x="1221105" y="36957"/>
                    <a:pt x="1221105" y="82550"/>
                  </a:cubicBezTo>
                  <a:lnTo>
                    <a:pt x="1221105" y="1675892"/>
                  </a:lnTo>
                  <a:cubicBezTo>
                    <a:pt x="1221105" y="1721485"/>
                    <a:pt x="1184148" y="1758442"/>
                    <a:pt x="1138555" y="1758442"/>
                  </a:cubicBezTo>
                  <a:lnTo>
                    <a:pt x="82550" y="1758442"/>
                  </a:lnTo>
                  <a:cubicBezTo>
                    <a:pt x="36957" y="1758442"/>
                    <a:pt x="0" y="1721485"/>
                    <a:pt x="0" y="1675892"/>
                  </a:cubicBezTo>
                  <a:close/>
                </a:path>
              </a:pathLst>
            </a:custGeom>
            <a:solidFill>
              <a:srgbClr val="DADBF1"/>
            </a:solidFill>
            <a:ln w="12700">
              <a:solidFill>
                <a:srgbClr val="000000"/>
              </a:solidFill>
            </a:ln>
          </p:spPr>
          <p:txBody>
            <a:bodyPr/>
            <a:lstStyle/>
            <a:p>
              <a:endParaRPr lang="en-US"/>
            </a:p>
          </p:txBody>
        </p:sp>
      </p:grpSp>
      <p:sp>
        <p:nvSpPr>
          <p:cNvPr id="14" name="TextBox 14"/>
          <p:cNvSpPr txBox="1"/>
          <p:nvPr/>
        </p:nvSpPr>
        <p:spPr>
          <a:xfrm>
            <a:off x="7969148" y="3817591"/>
            <a:ext cx="343348" cy="372066"/>
          </a:xfrm>
          <a:prstGeom prst="rect">
            <a:avLst/>
          </a:prstGeom>
        </p:spPr>
        <p:txBody>
          <a:bodyPr lIns="0" tIns="0" rIns="0" bIns="0" rtlCol="0" anchor="t">
            <a:spAutoFit/>
          </a:bodyPr>
          <a:lstStyle/>
          <a:p>
            <a:pPr algn="l">
              <a:lnSpc>
                <a:spcPts val="2687"/>
              </a:lnSpc>
            </a:pPr>
            <a:r>
              <a:rPr lang="en-US" sz="2687" b="1">
                <a:solidFill>
                  <a:srgbClr val="272525"/>
                </a:solidFill>
                <a:latin typeface="Inter Bold"/>
                <a:ea typeface="Inter Bold"/>
                <a:cs typeface="Inter Bold"/>
                <a:sym typeface="Inter Bold"/>
              </a:rPr>
              <a:t>1</a:t>
            </a:r>
          </a:p>
        </p:txBody>
      </p:sp>
      <p:sp>
        <p:nvSpPr>
          <p:cNvPr id="15" name="TextBox 15"/>
          <p:cNvSpPr txBox="1"/>
          <p:nvPr/>
        </p:nvSpPr>
        <p:spPr>
          <a:xfrm>
            <a:off x="8832352" y="3525593"/>
            <a:ext cx="2861672" cy="376685"/>
          </a:xfrm>
          <a:prstGeom prst="rect">
            <a:avLst/>
          </a:prstGeom>
        </p:spPr>
        <p:txBody>
          <a:bodyPr lIns="0" tIns="0" rIns="0" bIns="0" rtlCol="0" anchor="t">
            <a:spAutoFit/>
          </a:bodyPr>
          <a:lstStyle/>
          <a:p>
            <a:pPr algn="l">
              <a:lnSpc>
                <a:spcPts val="2812"/>
              </a:lnSpc>
            </a:pPr>
            <a:r>
              <a:rPr lang="en-US" sz="2249" b="1">
                <a:solidFill>
                  <a:srgbClr val="272525"/>
                </a:solidFill>
                <a:latin typeface="Inter Bold"/>
                <a:ea typeface="Inter Bold"/>
                <a:cs typeface="Inter Bold"/>
                <a:sym typeface="Inter Bold"/>
              </a:rPr>
              <a:t>Người dùng</a:t>
            </a:r>
          </a:p>
        </p:txBody>
      </p:sp>
      <p:sp>
        <p:nvSpPr>
          <p:cNvPr id="16" name="TextBox 16"/>
          <p:cNvSpPr txBox="1"/>
          <p:nvPr/>
        </p:nvSpPr>
        <p:spPr>
          <a:xfrm>
            <a:off x="8832352" y="3944245"/>
            <a:ext cx="8397030" cy="385626"/>
          </a:xfrm>
          <a:prstGeom prst="rect">
            <a:avLst/>
          </a:prstGeom>
        </p:spPr>
        <p:txBody>
          <a:bodyPr lIns="0" tIns="0" rIns="0" bIns="0" rtlCol="0" anchor="t">
            <a:spAutoFit/>
          </a:bodyPr>
          <a:lstStyle/>
          <a:p>
            <a:pPr algn="l">
              <a:lnSpc>
                <a:spcPts val="3203"/>
              </a:lnSpc>
            </a:pPr>
            <a:r>
              <a:rPr lang="en-US" sz="1950" b="1">
                <a:solidFill>
                  <a:srgbClr val="272525"/>
                </a:solidFill>
                <a:latin typeface="Inter Bold"/>
                <a:ea typeface="Inter Bold"/>
                <a:cs typeface="Inter Bold"/>
                <a:sym typeface="Inter Bold"/>
              </a:rPr>
              <a:t>Trường:</a:t>
            </a:r>
            <a:r>
              <a:rPr lang="en-US" sz="1950">
                <a:solidFill>
                  <a:srgbClr val="272525"/>
                </a:solidFill>
                <a:latin typeface="Inter"/>
                <a:ea typeface="Inter"/>
                <a:cs typeface="Inter"/>
                <a:sym typeface="Inter"/>
              </a:rPr>
              <a:t> id, email, password, address, phone.</a:t>
            </a:r>
          </a:p>
        </p:txBody>
      </p:sp>
      <p:grpSp>
        <p:nvGrpSpPr>
          <p:cNvPr id="17" name="Group 17"/>
          <p:cNvGrpSpPr/>
          <p:nvPr/>
        </p:nvGrpSpPr>
        <p:grpSpPr>
          <a:xfrm>
            <a:off x="7644851" y="4877695"/>
            <a:ext cx="9856289" cy="1404490"/>
            <a:chOff x="0" y="0"/>
            <a:chExt cx="13141719" cy="1872653"/>
          </a:xfrm>
        </p:grpSpPr>
        <p:sp>
          <p:nvSpPr>
            <p:cNvPr id="18" name="Freeform 18"/>
            <p:cNvSpPr/>
            <p:nvPr/>
          </p:nvSpPr>
          <p:spPr>
            <a:xfrm>
              <a:off x="19050" y="19050"/>
              <a:ext cx="13103606" cy="1834515"/>
            </a:xfrm>
            <a:custGeom>
              <a:avLst/>
              <a:gdLst/>
              <a:ahLst/>
              <a:cxnLst/>
              <a:rect l="l" t="t" r="r" b="b"/>
              <a:pathLst>
                <a:path w="13103606" h="1834515">
                  <a:moveTo>
                    <a:pt x="0" y="128143"/>
                  </a:moveTo>
                  <a:cubicBezTo>
                    <a:pt x="0" y="57404"/>
                    <a:pt x="58420" y="0"/>
                    <a:pt x="130429" y="0"/>
                  </a:cubicBezTo>
                  <a:lnTo>
                    <a:pt x="12973177" y="0"/>
                  </a:lnTo>
                  <a:cubicBezTo>
                    <a:pt x="13045187" y="0"/>
                    <a:pt x="13103606" y="57404"/>
                    <a:pt x="13103606" y="128143"/>
                  </a:cubicBezTo>
                  <a:lnTo>
                    <a:pt x="13103606" y="1706372"/>
                  </a:lnTo>
                  <a:cubicBezTo>
                    <a:pt x="13103606" y="1777111"/>
                    <a:pt x="13045187" y="1834515"/>
                    <a:pt x="12973177" y="1834515"/>
                  </a:cubicBezTo>
                  <a:lnTo>
                    <a:pt x="130429" y="1834515"/>
                  </a:lnTo>
                  <a:cubicBezTo>
                    <a:pt x="58420" y="1834515"/>
                    <a:pt x="0" y="1777111"/>
                    <a:pt x="0" y="1706372"/>
                  </a:cubicBezTo>
                  <a:close/>
                </a:path>
              </a:pathLst>
            </a:custGeom>
            <a:solidFill>
              <a:srgbClr val="FFFFFF"/>
            </a:solidFill>
            <a:ln w="12700">
              <a:solidFill>
                <a:srgbClr val="000000"/>
              </a:solidFill>
            </a:ln>
          </p:spPr>
          <p:txBody>
            <a:bodyPr/>
            <a:lstStyle/>
            <a:p>
              <a:endParaRPr lang="en-US"/>
            </a:p>
          </p:txBody>
        </p:sp>
        <p:sp>
          <p:nvSpPr>
            <p:cNvPr id="19" name="Freeform 19"/>
            <p:cNvSpPr/>
            <p:nvPr/>
          </p:nvSpPr>
          <p:spPr>
            <a:xfrm>
              <a:off x="0" y="0"/>
              <a:ext cx="13141706" cy="1872615"/>
            </a:xfrm>
            <a:custGeom>
              <a:avLst/>
              <a:gdLst/>
              <a:ahLst/>
              <a:cxnLst/>
              <a:rect l="l" t="t" r="r" b="b"/>
              <a:pathLst>
                <a:path w="13141706" h="1872615">
                  <a:moveTo>
                    <a:pt x="0" y="147193"/>
                  </a:moveTo>
                  <a:cubicBezTo>
                    <a:pt x="0" y="65659"/>
                    <a:pt x="67310" y="0"/>
                    <a:pt x="149479" y="0"/>
                  </a:cubicBezTo>
                  <a:lnTo>
                    <a:pt x="12992227" y="0"/>
                  </a:lnTo>
                  <a:lnTo>
                    <a:pt x="12992227" y="19050"/>
                  </a:lnTo>
                  <a:lnTo>
                    <a:pt x="12992227" y="0"/>
                  </a:lnTo>
                  <a:cubicBezTo>
                    <a:pt x="13074523" y="0"/>
                    <a:pt x="13141706" y="65659"/>
                    <a:pt x="13141706" y="147193"/>
                  </a:cubicBezTo>
                  <a:lnTo>
                    <a:pt x="13122656" y="147193"/>
                  </a:lnTo>
                  <a:lnTo>
                    <a:pt x="13141706" y="147193"/>
                  </a:lnTo>
                  <a:lnTo>
                    <a:pt x="13141706" y="1725422"/>
                  </a:lnTo>
                  <a:lnTo>
                    <a:pt x="13122656" y="1725422"/>
                  </a:lnTo>
                  <a:lnTo>
                    <a:pt x="13141706" y="1725422"/>
                  </a:lnTo>
                  <a:cubicBezTo>
                    <a:pt x="13141706" y="1807083"/>
                    <a:pt x="13074396" y="1872615"/>
                    <a:pt x="12992227" y="1872615"/>
                  </a:cubicBezTo>
                  <a:lnTo>
                    <a:pt x="12992227" y="1853565"/>
                  </a:lnTo>
                  <a:lnTo>
                    <a:pt x="12992227" y="1872615"/>
                  </a:lnTo>
                  <a:lnTo>
                    <a:pt x="149479" y="1872615"/>
                  </a:lnTo>
                  <a:lnTo>
                    <a:pt x="149479" y="1853565"/>
                  </a:lnTo>
                  <a:lnTo>
                    <a:pt x="149479" y="1872615"/>
                  </a:lnTo>
                  <a:cubicBezTo>
                    <a:pt x="67310" y="1872615"/>
                    <a:pt x="0" y="1807083"/>
                    <a:pt x="0" y="1725422"/>
                  </a:cubicBezTo>
                  <a:lnTo>
                    <a:pt x="0" y="147193"/>
                  </a:lnTo>
                  <a:lnTo>
                    <a:pt x="19050" y="147193"/>
                  </a:lnTo>
                  <a:lnTo>
                    <a:pt x="0" y="147193"/>
                  </a:lnTo>
                  <a:moveTo>
                    <a:pt x="38100" y="147193"/>
                  </a:moveTo>
                  <a:lnTo>
                    <a:pt x="38100" y="1725422"/>
                  </a:lnTo>
                  <a:lnTo>
                    <a:pt x="19050" y="1725422"/>
                  </a:lnTo>
                  <a:lnTo>
                    <a:pt x="38100" y="1725422"/>
                  </a:lnTo>
                  <a:cubicBezTo>
                    <a:pt x="38100" y="1785366"/>
                    <a:pt x="87630" y="1834515"/>
                    <a:pt x="149479" y="1834515"/>
                  </a:cubicBezTo>
                  <a:lnTo>
                    <a:pt x="12992227" y="1834515"/>
                  </a:lnTo>
                  <a:cubicBezTo>
                    <a:pt x="13054076" y="1834515"/>
                    <a:pt x="13103606" y="1785366"/>
                    <a:pt x="13103606" y="1725422"/>
                  </a:cubicBezTo>
                  <a:lnTo>
                    <a:pt x="13103606" y="147193"/>
                  </a:lnTo>
                  <a:cubicBezTo>
                    <a:pt x="13103606" y="87249"/>
                    <a:pt x="13054076" y="38100"/>
                    <a:pt x="12992227" y="38100"/>
                  </a:cubicBezTo>
                  <a:lnTo>
                    <a:pt x="149479" y="38100"/>
                  </a:lnTo>
                  <a:lnTo>
                    <a:pt x="149479" y="19050"/>
                  </a:lnTo>
                  <a:lnTo>
                    <a:pt x="149479" y="38100"/>
                  </a:lnTo>
                  <a:cubicBezTo>
                    <a:pt x="87630" y="38100"/>
                    <a:pt x="38100" y="87249"/>
                    <a:pt x="38100" y="147193"/>
                  </a:cubicBezTo>
                  <a:close/>
                </a:path>
              </a:pathLst>
            </a:custGeom>
            <a:solidFill>
              <a:srgbClr val="C0C1D7"/>
            </a:solidFill>
            <a:ln w="12700">
              <a:solidFill>
                <a:srgbClr val="000000"/>
              </a:solidFill>
            </a:ln>
          </p:spPr>
          <p:txBody>
            <a:bodyPr/>
            <a:lstStyle/>
            <a:p>
              <a:endParaRPr lang="en-US"/>
            </a:p>
          </p:txBody>
        </p:sp>
      </p:grpSp>
      <p:grpSp>
        <p:nvGrpSpPr>
          <p:cNvPr id="20" name="Group 20"/>
          <p:cNvGrpSpPr/>
          <p:nvPr/>
        </p:nvGrpSpPr>
        <p:grpSpPr>
          <a:xfrm>
            <a:off x="7687713" y="4920558"/>
            <a:ext cx="915743" cy="1318765"/>
            <a:chOff x="0" y="0"/>
            <a:chExt cx="1220991" cy="1758353"/>
          </a:xfrm>
        </p:grpSpPr>
        <p:sp>
          <p:nvSpPr>
            <p:cNvPr id="21" name="Freeform 21"/>
            <p:cNvSpPr/>
            <p:nvPr/>
          </p:nvSpPr>
          <p:spPr>
            <a:xfrm>
              <a:off x="0" y="0"/>
              <a:ext cx="1221105" cy="1758442"/>
            </a:xfrm>
            <a:custGeom>
              <a:avLst/>
              <a:gdLst/>
              <a:ahLst/>
              <a:cxnLst/>
              <a:rect l="l" t="t" r="r" b="b"/>
              <a:pathLst>
                <a:path w="1221105" h="1758442">
                  <a:moveTo>
                    <a:pt x="0" y="82550"/>
                  </a:moveTo>
                  <a:cubicBezTo>
                    <a:pt x="0" y="36957"/>
                    <a:pt x="36957" y="0"/>
                    <a:pt x="82550" y="0"/>
                  </a:cubicBezTo>
                  <a:lnTo>
                    <a:pt x="1138555" y="0"/>
                  </a:lnTo>
                  <a:cubicBezTo>
                    <a:pt x="1184148" y="0"/>
                    <a:pt x="1221105" y="36957"/>
                    <a:pt x="1221105" y="82550"/>
                  </a:cubicBezTo>
                  <a:lnTo>
                    <a:pt x="1221105" y="1675892"/>
                  </a:lnTo>
                  <a:cubicBezTo>
                    <a:pt x="1221105" y="1721485"/>
                    <a:pt x="1184148" y="1758442"/>
                    <a:pt x="1138555" y="1758442"/>
                  </a:cubicBezTo>
                  <a:lnTo>
                    <a:pt x="82550" y="1758442"/>
                  </a:lnTo>
                  <a:cubicBezTo>
                    <a:pt x="36957" y="1758442"/>
                    <a:pt x="0" y="1721485"/>
                    <a:pt x="0" y="1675892"/>
                  </a:cubicBezTo>
                  <a:close/>
                </a:path>
              </a:pathLst>
            </a:custGeom>
            <a:solidFill>
              <a:srgbClr val="DADBF1"/>
            </a:solidFill>
            <a:ln w="12700">
              <a:solidFill>
                <a:srgbClr val="000000"/>
              </a:solidFill>
            </a:ln>
          </p:spPr>
          <p:txBody>
            <a:bodyPr/>
            <a:lstStyle/>
            <a:p>
              <a:endParaRPr lang="en-US"/>
            </a:p>
          </p:txBody>
        </p:sp>
      </p:grpSp>
      <p:sp>
        <p:nvSpPr>
          <p:cNvPr id="22" name="TextBox 22"/>
          <p:cNvSpPr txBox="1"/>
          <p:nvPr/>
        </p:nvSpPr>
        <p:spPr>
          <a:xfrm>
            <a:off x="7969148" y="5422402"/>
            <a:ext cx="343348" cy="372066"/>
          </a:xfrm>
          <a:prstGeom prst="rect">
            <a:avLst/>
          </a:prstGeom>
        </p:spPr>
        <p:txBody>
          <a:bodyPr lIns="0" tIns="0" rIns="0" bIns="0" rtlCol="0" anchor="t">
            <a:spAutoFit/>
          </a:bodyPr>
          <a:lstStyle/>
          <a:p>
            <a:pPr algn="l">
              <a:lnSpc>
                <a:spcPts val="2687"/>
              </a:lnSpc>
            </a:pPr>
            <a:r>
              <a:rPr lang="en-US" sz="2687" b="1">
                <a:solidFill>
                  <a:srgbClr val="272525"/>
                </a:solidFill>
                <a:latin typeface="Inter Bold"/>
                <a:ea typeface="Inter Bold"/>
                <a:cs typeface="Inter Bold"/>
                <a:sym typeface="Inter Bold"/>
              </a:rPr>
              <a:t>2</a:t>
            </a:r>
          </a:p>
        </p:txBody>
      </p:sp>
      <p:sp>
        <p:nvSpPr>
          <p:cNvPr id="23" name="TextBox 23"/>
          <p:cNvSpPr txBox="1"/>
          <p:nvPr/>
        </p:nvSpPr>
        <p:spPr>
          <a:xfrm>
            <a:off x="8832352" y="5130403"/>
            <a:ext cx="2861672" cy="376685"/>
          </a:xfrm>
          <a:prstGeom prst="rect">
            <a:avLst/>
          </a:prstGeom>
        </p:spPr>
        <p:txBody>
          <a:bodyPr lIns="0" tIns="0" rIns="0" bIns="0" rtlCol="0" anchor="t">
            <a:spAutoFit/>
          </a:bodyPr>
          <a:lstStyle/>
          <a:p>
            <a:pPr algn="l">
              <a:lnSpc>
                <a:spcPts val="2812"/>
              </a:lnSpc>
            </a:pPr>
            <a:r>
              <a:rPr lang="en-US" sz="2249" b="1">
                <a:solidFill>
                  <a:srgbClr val="272525"/>
                </a:solidFill>
                <a:latin typeface="Inter Bold"/>
                <a:ea typeface="Inter Bold"/>
                <a:cs typeface="Inter Bold"/>
                <a:sym typeface="Inter Bold"/>
              </a:rPr>
              <a:t>Sản phẩm</a:t>
            </a:r>
          </a:p>
        </p:txBody>
      </p:sp>
      <p:sp>
        <p:nvSpPr>
          <p:cNvPr id="24" name="TextBox 24"/>
          <p:cNvSpPr txBox="1"/>
          <p:nvPr/>
        </p:nvSpPr>
        <p:spPr>
          <a:xfrm>
            <a:off x="8832352" y="5549055"/>
            <a:ext cx="8397030" cy="385626"/>
          </a:xfrm>
          <a:prstGeom prst="rect">
            <a:avLst/>
          </a:prstGeom>
        </p:spPr>
        <p:txBody>
          <a:bodyPr lIns="0" tIns="0" rIns="0" bIns="0" rtlCol="0" anchor="t">
            <a:spAutoFit/>
          </a:bodyPr>
          <a:lstStyle/>
          <a:p>
            <a:pPr algn="l">
              <a:lnSpc>
                <a:spcPts val="3203"/>
              </a:lnSpc>
            </a:pPr>
            <a:r>
              <a:rPr lang="en-US" sz="1950" b="1">
                <a:solidFill>
                  <a:srgbClr val="272525"/>
                </a:solidFill>
                <a:latin typeface="Inter Bold"/>
                <a:ea typeface="Inter Bold"/>
                <a:cs typeface="Inter Bold"/>
                <a:sym typeface="Inter Bold"/>
              </a:rPr>
              <a:t>Trường:</a:t>
            </a:r>
            <a:r>
              <a:rPr lang="en-US" sz="1950">
                <a:solidFill>
                  <a:srgbClr val="272525"/>
                </a:solidFill>
                <a:latin typeface="Inter"/>
                <a:ea typeface="Inter"/>
                <a:cs typeface="Inter"/>
                <a:sym typeface="Inter"/>
              </a:rPr>
              <a:t> id, name, price, stock, category_id, image_url.</a:t>
            </a:r>
          </a:p>
        </p:txBody>
      </p:sp>
      <p:grpSp>
        <p:nvGrpSpPr>
          <p:cNvPr id="25" name="Group 25"/>
          <p:cNvGrpSpPr/>
          <p:nvPr/>
        </p:nvGrpSpPr>
        <p:grpSpPr>
          <a:xfrm>
            <a:off x="7644851" y="6482505"/>
            <a:ext cx="9856289" cy="1404490"/>
            <a:chOff x="0" y="0"/>
            <a:chExt cx="13141719" cy="1872653"/>
          </a:xfrm>
        </p:grpSpPr>
        <p:sp>
          <p:nvSpPr>
            <p:cNvPr id="26" name="Freeform 26"/>
            <p:cNvSpPr/>
            <p:nvPr/>
          </p:nvSpPr>
          <p:spPr>
            <a:xfrm>
              <a:off x="19050" y="19050"/>
              <a:ext cx="13103606" cy="1834515"/>
            </a:xfrm>
            <a:custGeom>
              <a:avLst/>
              <a:gdLst/>
              <a:ahLst/>
              <a:cxnLst/>
              <a:rect l="l" t="t" r="r" b="b"/>
              <a:pathLst>
                <a:path w="13103606" h="1834515">
                  <a:moveTo>
                    <a:pt x="0" y="128143"/>
                  </a:moveTo>
                  <a:cubicBezTo>
                    <a:pt x="0" y="57404"/>
                    <a:pt x="58420" y="0"/>
                    <a:pt x="130429" y="0"/>
                  </a:cubicBezTo>
                  <a:lnTo>
                    <a:pt x="12973177" y="0"/>
                  </a:lnTo>
                  <a:cubicBezTo>
                    <a:pt x="13045187" y="0"/>
                    <a:pt x="13103606" y="57404"/>
                    <a:pt x="13103606" y="128143"/>
                  </a:cubicBezTo>
                  <a:lnTo>
                    <a:pt x="13103606" y="1706372"/>
                  </a:lnTo>
                  <a:cubicBezTo>
                    <a:pt x="13103606" y="1777111"/>
                    <a:pt x="13045187" y="1834515"/>
                    <a:pt x="12973177" y="1834515"/>
                  </a:cubicBezTo>
                  <a:lnTo>
                    <a:pt x="130429" y="1834515"/>
                  </a:lnTo>
                  <a:cubicBezTo>
                    <a:pt x="58420" y="1834515"/>
                    <a:pt x="0" y="1777111"/>
                    <a:pt x="0" y="1706372"/>
                  </a:cubicBezTo>
                  <a:close/>
                </a:path>
              </a:pathLst>
            </a:custGeom>
            <a:solidFill>
              <a:srgbClr val="FFFFFF"/>
            </a:solidFill>
            <a:ln w="12700">
              <a:solidFill>
                <a:srgbClr val="000000"/>
              </a:solidFill>
            </a:ln>
          </p:spPr>
          <p:txBody>
            <a:bodyPr/>
            <a:lstStyle/>
            <a:p>
              <a:endParaRPr lang="en-US"/>
            </a:p>
          </p:txBody>
        </p:sp>
        <p:sp>
          <p:nvSpPr>
            <p:cNvPr id="27" name="Freeform 27"/>
            <p:cNvSpPr/>
            <p:nvPr/>
          </p:nvSpPr>
          <p:spPr>
            <a:xfrm>
              <a:off x="0" y="0"/>
              <a:ext cx="13141706" cy="1872615"/>
            </a:xfrm>
            <a:custGeom>
              <a:avLst/>
              <a:gdLst/>
              <a:ahLst/>
              <a:cxnLst/>
              <a:rect l="l" t="t" r="r" b="b"/>
              <a:pathLst>
                <a:path w="13141706" h="1872615">
                  <a:moveTo>
                    <a:pt x="0" y="147193"/>
                  </a:moveTo>
                  <a:cubicBezTo>
                    <a:pt x="0" y="65659"/>
                    <a:pt x="67310" y="0"/>
                    <a:pt x="149479" y="0"/>
                  </a:cubicBezTo>
                  <a:lnTo>
                    <a:pt x="12992227" y="0"/>
                  </a:lnTo>
                  <a:lnTo>
                    <a:pt x="12992227" y="19050"/>
                  </a:lnTo>
                  <a:lnTo>
                    <a:pt x="12992227" y="0"/>
                  </a:lnTo>
                  <a:cubicBezTo>
                    <a:pt x="13074523" y="0"/>
                    <a:pt x="13141706" y="65659"/>
                    <a:pt x="13141706" y="147193"/>
                  </a:cubicBezTo>
                  <a:lnTo>
                    <a:pt x="13122656" y="147193"/>
                  </a:lnTo>
                  <a:lnTo>
                    <a:pt x="13141706" y="147193"/>
                  </a:lnTo>
                  <a:lnTo>
                    <a:pt x="13141706" y="1725422"/>
                  </a:lnTo>
                  <a:lnTo>
                    <a:pt x="13122656" y="1725422"/>
                  </a:lnTo>
                  <a:lnTo>
                    <a:pt x="13141706" y="1725422"/>
                  </a:lnTo>
                  <a:cubicBezTo>
                    <a:pt x="13141706" y="1807083"/>
                    <a:pt x="13074396" y="1872615"/>
                    <a:pt x="12992227" y="1872615"/>
                  </a:cubicBezTo>
                  <a:lnTo>
                    <a:pt x="12992227" y="1853565"/>
                  </a:lnTo>
                  <a:lnTo>
                    <a:pt x="12992227" y="1872615"/>
                  </a:lnTo>
                  <a:lnTo>
                    <a:pt x="149479" y="1872615"/>
                  </a:lnTo>
                  <a:lnTo>
                    <a:pt x="149479" y="1853565"/>
                  </a:lnTo>
                  <a:lnTo>
                    <a:pt x="149479" y="1872615"/>
                  </a:lnTo>
                  <a:cubicBezTo>
                    <a:pt x="67310" y="1872615"/>
                    <a:pt x="0" y="1807083"/>
                    <a:pt x="0" y="1725422"/>
                  </a:cubicBezTo>
                  <a:lnTo>
                    <a:pt x="0" y="147193"/>
                  </a:lnTo>
                  <a:lnTo>
                    <a:pt x="19050" y="147193"/>
                  </a:lnTo>
                  <a:lnTo>
                    <a:pt x="0" y="147193"/>
                  </a:lnTo>
                  <a:moveTo>
                    <a:pt x="38100" y="147193"/>
                  </a:moveTo>
                  <a:lnTo>
                    <a:pt x="38100" y="1725422"/>
                  </a:lnTo>
                  <a:lnTo>
                    <a:pt x="19050" y="1725422"/>
                  </a:lnTo>
                  <a:lnTo>
                    <a:pt x="38100" y="1725422"/>
                  </a:lnTo>
                  <a:cubicBezTo>
                    <a:pt x="38100" y="1785366"/>
                    <a:pt x="87630" y="1834515"/>
                    <a:pt x="149479" y="1834515"/>
                  </a:cubicBezTo>
                  <a:lnTo>
                    <a:pt x="12992227" y="1834515"/>
                  </a:lnTo>
                  <a:cubicBezTo>
                    <a:pt x="13054076" y="1834515"/>
                    <a:pt x="13103606" y="1785366"/>
                    <a:pt x="13103606" y="1725422"/>
                  </a:cubicBezTo>
                  <a:lnTo>
                    <a:pt x="13103606" y="147193"/>
                  </a:lnTo>
                  <a:cubicBezTo>
                    <a:pt x="13103606" y="87249"/>
                    <a:pt x="13054076" y="38100"/>
                    <a:pt x="12992227" y="38100"/>
                  </a:cubicBezTo>
                  <a:lnTo>
                    <a:pt x="149479" y="38100"/>
                  </a:lnTo>
                  <a:lnTo>
                    <a:pt x="149479" y="19050"/>
                  </a:lnTo>
                  <a:lnTo>
                    <a:pt x="149479" y="38100"/>
                  </a:lnTo>
                  <a:cubicBezTo>
                    <a:pt x="87630" y="38100"/>
                    <a:pt x="38100" y="87249"/>
                    <a:pt x="38100" y="147193"/>
                  </a:cubicBezTo>
                  <a:close/>
                </a:path>
              </a:pathLst>
            </a:custGeom>
            <a:solidFill>
              <a:srgbClr val="C0C1D7"/>
            </a:solidFill>
            <a:ln w="12700">
              <a:solidFill>
                <a:srgbClr val="000000"/>
              </a:solidFill>
            </a:ln>
          </p:spPr>
          <p:txBody>
            <a:bodyPr/>
            <a:lstStyle/>
            <a:p>
              <a:endParaRPr lang="en-US"/>
            </a:p>
          </p:txBody>
        </p:sp>
      </p:grpSp>
      <p:grpSp>
        <p:nvGrpSpPr>
          <p:cNvPr id="28" name="Group 28"/>
          <p:cNvGrpSpPr/>
          <p:nvPr/>
        </p:nvGrpSpPr>
        <p:grpSpPr>
          <a:xfrm>
            <a:off x="7687713" y="6525368"/>
            <a:ext cx="915743" cy="1318765"/>
            <a:chOff x="0" y="0"/>
            <a:chExt cx="1220991" cy="1758353"/>
          </a:xfrm>
        </p:grpSpPr>
        <p:sp>
          <p:nvSpPr>
            <p:cNvPr id="29" name="Freeform 29"/>
            <p:cNvSpPr/>
            <p:nvPr/>
          </p:nvSpPr>
          <p:spPr>
            <a:xfrm>
              <a:off x="0" y="0"/>
              <a:ext cx="1221105" cy="1758442"/>
            </a:xfrm>
            <a:custGeom>
              <a:avLst/>
              <a:gdLst/>
              <a:ahLst/>
              <a:cxnLst/>
              <a:rect l="l" t="t" r="r" b="b"/>
              <a:pathLst>
                <a:path w="1221105" h="1758442">
                  <a:moveTo>
                    <a:pt x="0" y="82550"/>
                  </a:moveTo>
                  <a:cubicBezTo>
                    <a:pt x="0" y="36957"/>
                    <a:pt x="36957" y="0"/>
                    <a:pt x="82550" y="0"/>
                  </a:cubicBezTo>
                  <a:lnTo>
                    <a:pt x="1138555" y="0"/>
                  </a:lnTo>
                  <a:cubicBezTo>
                    <a:pt x="1184148" y="0"/>
                    <a:pt x="1221105" y="36957"/>
                    <a:pt x="1221105" y="82550"/>
                  </a:cubicBezTo>
                  <a:lnTo>
                    <a:pt x="1221105" y="1675892"/>
                  </a:lnTo>
                  <a:cubicBezTo>
                    <a:pt x="1221105" y="1721485"/>
                    <a:pt x="1184148" y="1758442"/>
                    <a:pt x="1138555" y="1758442"/>
                  </a:cubicBezTo>
                  <a:lnTo>
                    <a:pt x="82550" y="1758442"/>
                  </a:lnTo>
                  <a:cubicBezTo>
                    <a:pt x="36957" y="1758442"/>
                    <a:pt x="0" y="1721485"/>
                    <a:pt x="0" y="1675892"/>
                  </a:cubicBezTo>
                  <a:close/>
                </a:path>
              </a:pathLst>
            </a:custGeom>
            <a:solidFill>
              <a:srgbClr val="DADBF1"/>
            </a:solidFill>
            <a:ln w="12700">
              <a:solidFill>
                <a:srgbClr val="000000"/>
              </a:solidFill>
            </a:ln>
          </p:spPr>
          <p:txBody>
            <a:bodyPr/>
            <a:lstStyle/>
            <a:p>
              <a:endParaRPr lang="en-US"/>
            </a:p>
          </p:txBody>
        </p:sp>
      </p:grpSp>
      <p:sp>
        <p:nvSpPr>
          <p:cNvPr id="30" name="TextBox 30"/>
          <p:cNvSpPr txBox="1"/>
          <p:nvPr/>
        </p:nvSpPr>
        <p:spPr>
          <a:xfrm>
            <a:off x="7969148" y="7027221"/>
            <a:ext cx="343348" cy="372066"/>
          </a:xfrm>
          <a:prstGeom prst="rect">
            <a:avLst/>
          </a:prstGeom>
        </p:spPr>
        <p:txBody>
          <a:bodyPr lIns="0" tIns="0" rIns="0" bIns="0" rtlCol="0" anchor="t">
            <a:spAutoFit/>
          </a:bodyPr>
          <a:lstStyle/>
          <a:p>
            <a:pPr algn="l">
              <a:lnSpc>
                <a:spcPts val="2687"/>
              </a:lnSpc>
            </a:pPr>
            <a:r>
              <a:rPr lang="en-US" sz="2687" b="1">
                <a:solidFill>
                  <a:srgbClr val="272525"/>
                </a:solidFill>
                <a:latin typeface="Inter Bold"/>
                <a:ea typeface="Inter Bold"/>
                <a:cs typeface="Inter Bold"/>
                <a:sym typeface="Inter Bold"/>
              </a:rPr>
              <a:t>3</a:t>
            </a:r>
          </a:p>
        </p:txBody>
      </p:sp>
      <p:sp>
        <p:nvSpPr>
          <p:cNvPr id="31" name="TextBox 31"/>
          <p:cNvSpPr txBox="1"/>
          <p:nvPr/>
        </p:nvSpPr>
        <p:spPr>
          <a:xfrm>
            <a:off x="8832352" y="6735213"/>
            <a:ext cx="2861672" cy="376685"/>
          </a:xfrm>
          <a:prstGeom prst="rect">
            <a:avLst/>
          </a:prstGeom>
        </p:spPr>
        <p:txBody>
          <a:bodyPr lIns="0" tIns="0" rIns="0" bIns="0" rtlCol="0" anchor="t">
            <a:spAutoFit/>
          </a:bodyPr>
          <a:lstStyle/>
          <a:p>
            <a:pPr algn="l">
              <a:lnSpc>
                <a:spcPts val="2812"/>
              </a:lnSpc>
            </a:pPr>
            <a:r>
              <a:rPr lang="en-US" sz="2249" b="1">
                <a:solidFill>
                  <a:srgbClr val="272525"/>
                </a:solidFill>
                <a:latin typeface="Inter Bold"/>
                <a:ea typeface="Inter Bold"/>
                <a:cs typeface="Inter Bold"/>
                <a:sym typeface="Inter Bold"/>
              </a:rPr>
              <a:t>Đơn hàng</a:t>
            </a:r>
          </a:p>
        </p:txBody>
      </p:sp>
      <p:sp>
        <p:nvSpPr>
          <p:cNvPr id="32" name="TextBox 32"/>
          <p:cNvSpPr txBox="1"/>
          <p:nvPr/>
        </p:nvSpPr>
        <p:spPr>
          <a:xfrm>
            <a:off x="8832352" y="7153866"/>
            <a:ext cx="8397030" cy="385626"/>
          </a:xfrm>
          <a:prstGeom prst="rect">
            <a:avLst/>
          </a:prstGeom>
        </p:spPr>
        <p:txBody>
          <a:bodyPr lIns="0" tIns="0" rIns="0" bIns="0" rtlCol="0" anchor="t">
            <a:spAutoFit/>
          </a:bodyPr>
          <a:lstStyle/>
          <a:p>
            <a:pPr algn="l">
              <a:lnSpc>
                <a:spcPts val="3203"/>
              </a:lnSpc>
            </a:pPr>
            <a:r>
              <a:rPr lang="en-US" sz="1950" b="1">
                <a:solidFill>
                  <a:srgbClr val="272525"/>
                </a:solidFill>
                <a:latin typeface="Inter Bold"/>
                <a:ea typeface="Inter Bold"/>
                <a:cs typeface="Inter Bold"/>
                <a:sym typeface="Inter Bold"/>
              </a:rPr>
              <a:t>Trường:</a:t>
            </a:r>
            <a:r>
              <a:rPr lang="en-US" sz="1950">
                <a:solidFill>
                  <a:srgbClr val="272525"/>
                </a:solidFill>
                <a:latin typeface="Inter"/>
                <a:ea typeface="Inter"/>
                <a:cs typeface="Inter"/>
                <a:sym typeface="Inter"/>
              </a:rPr>
              <a:t> id, user_id, total_price, status, created_at.</a:t>
            </a:r>
          </a:p>
        </p:txBody>
      </p:sp>
      <p:grpSp>
        <p:nvGrpSpPr>
          <p:cNvPr id="33" name="Group 33"/>
          <p:cNvGrpSpPr/>
          <p:nvPr/>
        </p:nvGrpSpPr>
        <p:grpSpPr>
          <a:xfrm>
            <a:off x="7644851" y="8087316"/>
            <a:ext cx="9856289" cy="1404490"/>
            <a:chOff x="0" y="0"/>
            <a:chExt cx="13141719" cy="1872653"/>
          </a:xfrm>
        </p:grpSpPr>
        <p:sp>
          <p:nvSpPr>
            <p:cNvPr id="34" name="Freeform 34"/>
            <p:cNvSpPr/>
            <p:nvPr/>
          </p:nvSpPr>
          <p:spPr>
            <a:xfrm>
              <a:off x="19050" y="19050"/>
              <a:ext cx="13103606" cy="1834515"/>
            </a:xfrm>
            <a:custGeom>
              <a:avLst/>
              <a:gdLst/>
              <a:ahLst/>
              <a:cxnLst/>
              <a:rect l="l" t="t" r="r" b="b"/>
              <a:pathLst>
                <a:path w="13103606" h="1834515">
                  <a:moveTo>
                    <a:pt x="0" y="128143"/>
                  </a:moveTo>
                  <a:cubicBezTo>
                    <a:pt x="0" y="57404"/>
                    <a:pt x="58420" y="0"/>
                    <a:pt x="130429" y="0"/>
                  </a:cubicBezTo>
                  <a:lnTo>
                    <a:pt x="12973177" y="0"/>
                  </a:lnTo>
                  <a:cubicBezTo>
                    <a:pt x="13045187" y="0"/>
                    <a:pt x="13103606" y="57404"/>
                    <a:pt x="13103606" y="128143"/>
                  </a:cubicBezTo>
                  <a:lnTo>
                    <a:pt x="13103606" y="1706372"/>
                  </a:lnTo>
                  <a:cubicBezTo>
                    <a:pt x="13103606" y="1777111"/>
                    <a:pt x="13045187" y="1834515"/>
                    <a:pt x="12973177" y="1834515"/>
                  </a:cubicBezTo>
                  <a:lnTo>
                    <a:pt x="130429" y="1834515"/>
                  </a:lnTo>
                  <a:cubicBezTo>
                    <a:pt x="58420" y="1834515"/>
                    <a:pt x="0" y="1777111"/>
                    <a:pt x="0" y="1706372"/>
                  </a:cubicBezTo>
                  <a:close/>
                </a:path>
              </a:pathLst>
            </a:custGeom>
            <a:solidFill>
              <a:srgbClr val="FFFFFF"/>
            </a:solidFill>
            <a:ln w="12700">
              <a:solidFill>
                <a:srgbClr val="000000"/>
              </a:solidFill>
            </a:ln>
          </p:spPr>
          <p:txBody>
            <a:bodyPr/>
            <a:lstStyle/>
            <a:p>
              <a:endParaRPr lang="en-US"/>
            </a:p>
          </p:txBody>
        </p:sp>
        <p:sp>
          <p:nvSpPr>
            <p:cNvPr id="35" name="Freeform 35"/>
            <p:cNvSpPr/>
            <p:nvPr/>
          </p:nvSpPr>
          <p:spPr>
            <a:xfrm>
              <a:off x="0" y="0"/>
              <a:ext cx="13141706" cy="1872615"/>
            </a:xfrm>
            <a:custGeom>
              <a:avLst/>
              <a:gdLst/>
              <a:ahLst/>
              <a:cxnLst/>
              <a:rect l="l" t="t" r="r" b="b"/>
              <a:pathLst>
                <a:path w="13141706" h="1872615">
                  <a:moveTo>
                    <a:pt x="0" y="147193"/>
                  </a:moveTo>
                  <a:cubicBezTo>
                    <a:pt x="0" y="65659"/>
                    <a:pt x="67310" y="0"/>
                    <a:pt x="149479" y="0"/>
                  </a:cubicBezTo>
                  <a:lnTo>
                    <a:pt x="12992227" y="0"/>
                  </a:lnTo>
                  <a:lnTo>
                    <a:pt x="12992227" y="19050"/>
                  </a:lnTo>
                  <a:lnTo>
                    <a:pt x="12992227" y="0"/>
                  </a:lnTo>
                  <a:cubicBezTo>
                    <a:pt x="13074523" y="0"/>
                    <a:pt x="13141706" y="65659"/>
                    <a:pt x="13141706" y="147193"/>
                  </a:cubicBezTo>
                  <a:lnTo>
                    <a:pt x="13122656" y="147193"/>
                  </a:lnTo>
                  <a:lnTo>
                    <a:pt x="13141706" y="147193"/>
                  </a:lnTo>
                  <a:lnTo>
                    <a:pt x="13141706" y="1725422"/>
                  </a:lnTo>
                  <a:lnTo>
                    <a:pt x="13122656" y="1725422"/>
                  </a:lnTo>
                  <a:lnTo>
                    <a:pt x="13141706" y="1725422"/>
                  </a:lnTo>
                  <a:cubicBezTo>
                    <a:pt x="13141706" y="1807083"/>
                    <a:pt x="13074396" y="1872615"/>
                    <a:pt x="12992227" y="1872615"/>
                  </a:cubicBezTo>
                  <a:lnTo>
                    <a:pt x="12992227" y="1853565"/>
                  </a:lnTo>
                  <a:lnTo>
                    <a:pt x="12992227" y="1872615"/>
                  </a:lnTo>
                  <a:lnTo>
                    <a:pt x="149479" y="1872615"/>
                  </a:lnTo>
                  <a:lnTo>
                    <a:pt x="149479" y="1853565"/>
                  </a:lnTo>
                  <a:lnTo>
                    <a:pt x="149479" y="1872615"/>
                  </a:lnTo>
                  <a:cubicBezTo>
                    <a:pt x="67310" y="1872615"/>
                    <a:pt x="0" y="1807083"/>
                    <a:pt x="0" y="1725422"/>
                  </a:cubicBezTo>
                  <a:lnTo>
                    <a:pt x="0" y="147193"/>
                  </a:lnTo>
                  <a:lnTo>
                    <a:pt x="19050" y="147193"/>
                  </a:lnTo>
                  <a:lnTo>
                    <a:pt x="0" y="147193"/>
                  </a:lnTo>
                  <a:moveTo>
                    <a:pt x="38100" y="147193"/>
                  </a:moveTo>
                  <a:lnTo>
                    <a:pt x="38100" y="1725422"/>
                  </a:lnTo>
                  <a:lnTo>
                    <a:pt x="19050" y="1725422"/>
                  </a:lnTo>
                  <a:lnTo>
                    <a:pt x="38100" y="1725422"/>
                  </a:lnTo>
                  <a:cubicBezTo>
                    <a:pt x="38100" y="1785366"/>
                    <a:pt x="87630" y="1834515"/>
                    <a:pt x="149479" y="1834515"/>
                  </a:cubicBezTo>
                  <a:lnTo>
                    <a:pt x="12992227" y="1834515"/>
                  </a:lnTo>
                  <a:cubicBezTo>
                    <a:pt x="13054076" y="1834515"/>
                    <a:pt x="13103606" y="1785366"/>
                    <a:pt x="13103606" y="1725422"/>
                  </a:cubicBezTo>
                  <a:lnTo>
                    <a:pt x="13103606" y="147193"/>
                  </a:lnTo>
                  <a:cubicBezTo>
                    <a:pt x="13103606" y="87249"/>
                    <a:pt x="13054076" y="38100"/>
                    <a:pt x="12992227" y="38100"/>
                  </a:cubicBezTo>
                  <a:lnTo>
                    <a:pt x="149479" y="38100"/>
                  </a:lnTo>
                  <a:lnTo>
                    <a:pt x="149479" y="19050"/>
                  </a:lnTo>
                  <a:lnTo>
                    <a:pt x="149479" y="38100"/>
                  </a:lnTo>
                  <a:cubicBezTo>
                    <a:pt x="87630" y="38100"/>
                    <a:pt x="38100" y="87249"/>
                    <a:pt x="38100" y="147193"/>
                  </a:cubicBezTo>
                  <a:close/>
                </a:path>
              </a:pathLst>
            </a:custGeom>
            <a:solidFill>
              <a:srgbClr val="C0C1D7"/>
            </a:solidFill>
            <a:ln w="12700">
              <a:solidFill>
                <a:srgbClr val="000000"/>
              </a:solidFill>
            </a:ln>
          </p:spPr>
          <p:txBody>
            <a:bodyPr/>
            <a:lstStyle/>
            <a:p>
              <a:endParaRPr lang="en-US"/>
            </a:p>
          </p:txBody>
        </p:sp>
      </p:grpSp>
      <p:grpSp>
        <p:nvGrpSpPr>
          <p:cNvPr id="36" name="Group 36"/>
          <p:cNvGrpSpPr/>
          <p:nvPr/>
        </p:nvGrpSpPr>
        <p:grpSpPr>
          <a:xfrm>
            <a:off x="7687713" y="8130178"/>
            <a:ext cx="915743" cy="1318765"/>
            <a:chOff x="0" y="0"/>
            <a:chExt cx="1220991" cy="1758353"/>
          </a:xfrm>
        </p:grpSpPr>
        <p:sp>
          <p:nvSpPr>
            <p:cNvPr id="37" name="Freeform 37"/>
            <p:cNvSpPr/>
            <p:nvPr/>
          </p:nvSpPr>
          <p:spPr>
            <a:xfrm>
              <a:off x="0" y="0"/>
              <a:ext cx="1221105" cy="1758442"/>
            </a:xfrm>
            <a:custGeom>
              <a:avLst/>
              <a:gdLst/>
              <a:ahLst/>
              <a:cxnLst/>
              <a:rect l="l" t="t" r="r" b="b"/>
              <a:pathLst>
                <a:path w="1221105" h="1758442">
                  <a:moveTo>
                    <a:pt x="0" y="82550"/>
                  </a:moveTo>
                  <a:cubicBezTo>
                    <a:pt x="0" y="36957"/>
                    <a:pt x="36957" y="0"/>
                    <a:pt x="82550" y="0"/>
                  </a:cubicBezTo>
                  <a:lnTo>
                    <a:pt x="1138555" y="0"/>
                  </a:lnTo>
                  <a:cubicBezTo>
                    <a:pt x="1184148" y="0"/>
                    <a:pt x="1221105" y="36957"/>
                    <a:pt x="1221105" y="82550"/>
                  </a:cubicBezTo>
                  <a:lnTo>
                    <a:pt x="1221105" y="1675892"/>
                  </a:lnTo>
                  <a:cubicBezTo>
                    <a:pt x="1221105" y="1721485"/>
                    <a:pt x="1184148" y="1758442"/>
                    <a:pt x="1138555" y="1758442"/>
                  </a:cubicBezTo>
                  <a:lnTo>
                    <a:pt x="82550" y="1758442"/>
                  </a:lnTo>
                  <a:cubicBezTo>
                    <a:pt x="36957" y="1758442"/>
                    <a:pt x="0" y="1721485"/>
                    <a:pt x="0" y="1675892"/>
                  </a:cubicBezTo>
                  <a:close/>
                </a:path>
              </a:pathLst>
            </a:custGeom>
            <a:solidFill>
              <a:srgbClr val="DADBF1"/>
            </a:solidFill>
            <a:ln w="12700">
              <a:solidFill>
                <a:srgbClr val="000000"/>
              </a:solidFill>
            </a:ln>
          </p:spPr>
          <p:txBody>
            <a:bodyPr/>
            <a:lstStyle/>
            <a:p>
              <a:endParaRPr lang="en-US"/>
            </a:p>
          </p:txBody>
        </p:sp>
      </p:grpSp>
      <p:sp>
        <p:nvSpPr>
          <p:cNvPr id="38" name="TextBox 38"/>
          <p:cNvSpPr txBox="1"/>
          <p:nvPr/>
        </p:nvSpPr>
        <p:spPr>
          <a:xfrm>
            <a:off x="7969148" y="8632031"/>
            <a:ext cx="343348" cy="372066"/>
          </a:xfrm>
          <a:prstGeom prst="rect">
            <a:avLst/>
          </a:prstGeom>
        </p:spPr>
        <p:txBody>
          <a:bodyPr lIns="0" tIns="0" rIns="0" bIns="0" rtlCol="0" anchor="t">
            <a:spAutoFit/>
          </a:bodyPr>
          <a:lstStyle/>
          <a:p>
            <a:pPr algn="l">
              <a:lnSpc>
                <a:spcPts val="2687"/>
              </a:lnSpc>
            </a:pPr>
            <a:r>
              <a:rPr lang="en-US" sz="2687" b="1">
                <a:solidFill>
                  <a:srgbClr val="272525"/>
                </a:solidFill>
                <a:latin typeface="Inter Bold"/>
                <a:ea typeface="Inter Bold"/>
                <a:cs typeface="Inter Bold"/>
                <a:sym typeface="Inter Bold"/>
              </a:rPr>
              <a:t>4</a:t>
            </a:r>
          </a:p>
        </p:txBody>
      </p:sp>
      <p:sp>
        <p:nvSpPr>
          <p:cNvPr id="39" name="TextBox 39"/>
          <p:cNvSpPr txBox="1"/>
          <p:nvPr/>
        </p:nvSpPr>
        <p:spPr>
          <a:xfrm>
            <a:off x="8832352" y="8340033"/>
            <a:ext cx="2861672" cy="376685"/>
          </a:xfrm>
          <a:prstGeom prst="rect">
            <a:avLst/>
          </a:prstGeom>
        </p:spPr>
        <p:txBody>
          <a:bodyPr lIns="0" tIns="0" rIns="0" bIns="0" rtlCol="0" anchor="t">
            <a:spAutoFit/>
          </a:bodyPr>
          <a:lstStyle/>
          <a:p>
            <a:pPr algn="l">
              <a:lnSpc>
                <a:spcPts val="2812"/>
              </a:lnSpc>
            </a:pPr>
            <a:r>
              <a:rPr lang="en-US" sz="2249" b="1">
                <a:solidFill>
                  <a:srgbClr val="272525"/>
                </a:solidFill>
                <a:latin typeface="Inter Bold"/>
                <a:ea typeface="Inter Bold"/>
                <a:cs typeface="Inter Bold"/>
                <a:sym typeface="Inter Bold"/>
              </a:rPr>
              <a:t>Chi tiết Đơn hàng</a:t>
            </a:r>
          </a:p>
        </p:txBody>
      </p:sp>
      <p:sp>
        <p:nvSpPr>
          <p:cNvPr id="40" name="TextBox 40"/>
          <p:cNvSpPr txBox="1"/>
          <p:nvPr/>
        </p:nvSpPr>
        <p:spPr>
          <a:xfrm>
            <a:off x="8832352" y="8758685"/>
            <a:ext cx="8397030" cy="385626"/>
          </a:xfrm>
          <a:prstGeom prst="rect">
            <a:avLst/>
          </a:prstGeom>
        </p:spPr>
        <p:txBody>
          <a:bodyPr lIns="0" tIns="0" rIns="0" bIns="0" rtlCol="0" anchor="t">
            <a:spAutoFit/>
          </a:bodyPr>
          <a:lstStyle/>
          <a:p>
            <a:pPr algn="l">
              <a:lnSpc>
                <a:spcPts val="3203"/>
              </a:lnSpc>
            </a:pPr>
            <a:r>
              <a:rPr lang="en-US" sz="1950" b="1">
                <a:solidFill>
                  <a:srgbClr val="272525"/>
                </a:solidFill>
                <a:latin typeface="Inter Bold"/>
                <a:ea typeface="Inter Bold"/>
                <a:cs typeface="Inter Bold"/>
                <a:sym typeface="Inter Bold"/>
              </a:rPr>
              <a:t>Trường:</a:t>
            </a:r>
            <a:r>
              <a:rPr lang="en-US" sz="1950">
                <a:solidFill>
                  <a:srgbClr val="272525"/>
                </a:solidFill>
                <a:latin typeface="Inter"/>
                <a:ea typeface="Inter"/>
                <a:cs typeface="Inter"/>
                <a:sym typeface="Inter"/>
              </a:rPr>
              <a:t> id, order_id, product_id, quantity.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9157" y="1922609"/>
            <a:ext cx="16649686" cy="7887789"/>
          </a:xfrm>
          <a:custGeom>
            <a:avLst/>
            <a:gdLst/>
            <a:ahLst/>
            <a:cxnLst/>
            <a:rect l="l" t="t" r="r" b="b"/>
            <a:pathLst>
              <a:path w="16649686" h="7887789">
                <a:moveTo>
                  <a:pt x="0" y="0"/>
                </a:moveTo>
                <a:lnTo>
                  <a:pt x="16649686" y="0"/>
                </a:lnTo>
                <a:lnTo>
                  <a:pt x="16649686" y="7887789"/>
                </a:lnTo>
                <a:lnTo>
                  <a:pt x="0" y="788778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19157" y="554740"/>
            <a:ext cx="6952774" cy="537825"/>
          </a:xfrm>
          <a:prstGeom prst="rect">
            <a:avLst/>
          </a:prstGeom>
        </p:spPr>
        <p:txBody>
          <a:bodyPr lIns="0" tIns="0" rIns="0" bIns="0" rtlCol="0" anchor="t">
            <a:spAutoFit/>
          </a:bodyPr>
          <a:lstStyle/>
          <a:p>
            <a:pPr algn="l">
              <a:lnSpc>
                <a:spcPts val="4315"/>
              </a:lnSpc>
            </a:pPr>
            <a:r>
              <a:rPr lang="en-US" sz="3437" b="1">
                <a:solidFill>
                  <a:srgbClr val="000000"/>
                </a:solidFill>
                <a:latin typeface="Inter Bold"/>
                <a:ea typeface="Inter Bold"/>
                <a:cs typeface="Inter Bold"/>
                <a:sym typeface="Inter Bold"/>
              </a:rPr>
              <a:t>Giới  thiệu về giao diện trang web</a:t>
            </a:r>
          </a:p>
        </p:txBody>
      </p:sp>
      <p:sp>
        <p:nvSpPr>
          <p:cNvPr id="4" name="TextBox 4"/>
          <p:cNvSpPr txBox="1"/>
          <p:nvPr/>
        </p:nvSpPr>
        <p:spPr>
          <a:xfrm>
            <a:off x="819157" y="1233615"/>
            <a:ext cx="2931200" cy="949897"/>
          </a:xfrm>
          <a:prstGeom prst="rect">
            <a:avLst/>
          </a:prstGeom>
        </p:spPr>
        <p:txBody>
          <a:bodyPr lIns="0" tIns="0" rIns="0" bIns="0" rtlCol="0" anchor="t">
            <a:spAutoFit/>
          </a:bodyPr>
          <a:lstStyle/>
          <a:p>
            <a:pPr algn="l">
              <a:lnSpc>
                <a:spcPts val="3755"/>
              </a:lnSpc>
            </a:pPr>
            <a:r>
              <a:rPr lang="en-US" sz="2987" b="1">
                <a:solidFill>
                  <a:srgbClr val="000000"/>
                </a:solidFill>
                <a:latin typeface="Inter Bold"/>
                <a:ea typeface="Inter Bold"/>
                <a:cs typeface="Inter Bold"/>
                <a:sym typeface="Inter Bold"/>
              </a:rPr>
              <a:t>Trang trang chủ</a:t>
            </a:r>
          </a:p>
          <a:p>
            <a:pPr algn="l">
              <a:lnSpc>
                <a:spcPts val="3755"/>
              </a:lnSpc>
            </a:pPr>
            <a:endParaRPr lang="en-US" sz="2987" b="1">
              <a:solidFill>
                <a:srgbClr val="000000"/>
              </a:solidFill>
              <a:latin typeface="Inter Bold"/>
              <a:ea typeface="Inter Bold"/>
              <a:cs typeface="Inter Bold"/>
              <a:sym typeface="Inter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0557" y="1028700"/>
            <a:ext cx="17343523" cy="8493129"/>
          </a:xfrm>
          <a:custGeom>
            <a:avLst/>
            <a:gdLst/>
            <a:ahLst/>
            <a:cxnLst/>
            <a:rect l="l" t="t" r="r" b="b"/>
            <a:pathLst>
              <a:path w="17343523" h="8493129">
                <a:moveTo>
                  <a:pt x="0" y="0"/>
                </a:moveTo>
                <a:lnTo>
                  <a:pt x="17343524" y="0"/>
                </a:lnTo>
                <a:lnTo>
                  <a:pt x="17343524" y="8493129"/>
                </a:lnTo>
                <a:lnTo>
                  <a:pt x="0" y="8493129"/>
                </a:lnTo>
                <a:lnTo>
                  <a:pt x="0" y="0"/>
                </a:lnTo>
                <a:close/>
              </a:path>
            </a:pathLst>
          </a:custGeom>
          <a:blipFill>
            <a:blip r:embed="rId3"/>
            <a:stretch>
              <a:fillRect l="-1683" r="-1683"/>
            </a:stretch>
          </a:blipFill>
        </p:spPr>
        <p:txBody>
          <a:bodyPr/>
          <a:lstStyle/>
          <a:p>
            <a:endParaRPr lang="en-US"/>
          </a:p>
        </p:txBody>
      </p:sp>
      <p:sp>
        <p:nvSpPr>
          <p:cNvPr id="3" name="TextBox 3"/>
          <p:cNvSpPr txBox="1"/>
          <p:nvPr/>
        </p:nvSpPr>
        <p:spPr>
          <a:xfrm>
            <a:off x="490557" y="339705"/>
            <a:ext cx="2957155" cy="949897"/>
          </a:xfrm>
          <a:prstGeom prst="rect">
            <a:avLst/>
          </a:prstGeom>
        </p:spPr>
        <p:txBody>
          <a:bodyPr lIns="0" tIns="0" rIns="0" bIns="0" rtlCol="0" anchor="t">
            <a:spAutoFit/>
          </a:bodyPr>
          <a:lstStyle/>
          <a:p>
            <a:pPr algn="l">
              <a:lnSpc>
                <a:spcPts val="3755"/>
              </a:lnSpc>
            </a:pPr>
            <a:r>
              <a:rPr lang="en-US" sz="2987" b="1">
                <a:solidFill>
                  <a:srgbClr val="000000"/>
                </a:solidFill>
                <a:latin typeface="Inter Bold"/>
                <a:ea typeface="Inter Bold"/>
                <a:cs typeface="Inter Bold"/>
                <a:sym typeface="Inter Bold"/>
              </a:rPr>
              <a:t>Trang sản phẩm</a:t>
            </a:r>
          </a:p>
          <a:p>
            <a:pPr algn="l">
              <a:lnSpc>
                <a:spcPts val="3755"/>
              </a:lnSpc>
            </a:pPr>
            <a:endParaRPr lang="en-US" sz="2987" b="1">
              <a:solidFill>
                <a:srgbClr val="000000"/>
              </a:solidFill>
              <a:latin typeface="Inter Bold"/>
              <a:ea typeface="Inter Bold"/>
              <a:cs typeface="Inter Bold"/>
              <a:sym typeface="Inter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8005" y="1028700"/>
            <a:ext cx="17511989" cy="8184613"/>
          </a:xfrm>
          <a:custGeom>
            <a:avLst/>
            <a:gdLst/>
            <a:ahLst/>
            <a:cxnLst/>
            <a:rect l="l" t="t" r="r" b="b"/>
            <a:pathLst>
              <a:path w="17511989" h="8184613">
                <a:moveTo>
                  <a:pt x="0" y="0"/>
                </a:moveTo>
                <a:lnTo>
                  <a:pt x="17511990" y="0"/>
                </a:lnTo>
                <a:lnTo>
                  <a:pt x="17511990" y="8184613"/>
                </a:lnTo>
                <a:lnTo>
                  <a:pt x="0" y="8184613"/>
                </a:lnTo>
                <a:lnTo>
                  <a:pt x="0" y="0"/>
                </a:lnTo>
                <a:close/>
              </a:path>
            </a:pathLst>
          </a:custGeom>
          <a:blipFill>
            <a:blip r:embed="rId2"/>
            <a:stretch>
              <a:fillRect t="-2167"/>
            </a:stretch>
          </a:blipFill>
        </p:spPr>
        <p:txBody>
          <a:bodyPr/>
          <a:lstStyle/>
          <a:p>
            <a:endParaRPr lang="en-US"/>
          </a:p>
        </p:txBody>
      </p:sp>
      <p:sp>
        <p:nvSpPr>
          <p:cNvPr id="3" name="TextBox 3"/>
          <p:cNvSpPr txBox="1"/>
          <p:nvPr/>
        </p:nvSpPr>
        <p:spPr>
          <a:xfrm>
            <a:off x="713390" y="264955"/>
            <a:ext cx="4289465" cy="949897"/>
          </a:xfrm>
          <a:prstGeom prst="rect">
            <a:avLst/>
          </a:prstGeom>
        </p:spPr>
        <p:txBody>
          <a:bodyPr lIns="0" tIns="0" rIns="0" bIns="0" rtlCol="0" anchor="t">
            <a:spAutoFit/>
          </a:bodyPr>
          <a:lstStyle/>
          <a:p>
            <a:pPr algn="l">
              <a:lnSpc>
                <a:spcPts val="3755"/>
              </a:lnSpc>
            </a:pPr>
            <a:r>
              <a:rPr lang="en-US" sz="2987" b="1">
                <a:solidFill>
                  <a:srgbClr val="000000"/>
                </a:solidFill>
                <a:latin typeface="Inter Bold"/>
                <a:ea typeface="Inter Bold"/>
                <a:cs typeface="Inter Bold"/>
                <a:sym typeface="Inter Bold"/>
              </a:rPr>
              <a:t>Trang chi tiết sản phẩm</a:t>
            </a:r>
          </a:p>
          <a:p>
            <a:pPr algn="l">
              <a:lnSpc>
                <a:spcPts val="3755"/>
              </a:lnSpc>
            </a:pPr>
            <a:endParaRPr lang="en-US" sz="2987" b="1">
              <a:solidFill>
                <a:srgbClr val="000000"/>
              </a:solidFill>
              <a:latin typeface="Inter Bold"/>
              <a:ea typeface="Inter Bold"/>
              <a:cs typeface="Inter Bold"/>
              <a:sym typeface="Inter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5429" y="1028700"/>
            <a:ext cx="17417143" cy="8229600"/>
          </a:xfrm>
          <a:custGeom>
            <a:avLst/>
            <a:gdLst/>
            <a:ahLst/>
            <a:cxnLst/>
            <a:rect l="l" t="t" r="r" b="b"/>
            <a:pathLst>
              <a:path w="17417143" h="8229600">
                <a:moveTo>
                  <a:pt x="0" y="0"/>
                </a:moveTo>
                <a:lnTo>
                  <a:pt x="17417142" y="0"/>
                </a:lnTo>
                <a:lnTo>
                  <a:pt x="17417142"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14855" y="284662"/>
            <a:ext cx="2862977" cy="949897"/>
          </a:xfrm>
          <a:prstGeom prst="rect">
            <a:avLst/>
          </a:prstGeom>
        </p:spPr>
        <p:txBody>
          <a:bodyPr lIns="0" tIns="0" rIns="0" bIns="0" rtlCol="0" anchor="t">
            <a:spAutoFit/>
          </a:bodyPr>
          <a:lstStyle/>
          <a:p>
            <a:pPr algn="l">
              <a:lnSpc>
                <a:spcPts val="3755"/>
              </a:lnSpc>
            </a:pPr>
            <a:r>
              <a:rPr lang="en-US" sz="2987" b="1">
                <a:solidFill>
                  <a:srgbClr val="000000"/>
                </a:solidFill>
                <a:latin typeface="Inter Bold"/>
                <a:ea typeface="Inter Bold"/>
                <a:cs typeface="Inter Bold"/>
                <a:sym typeface="Inter Bold"/>
              </a:rPr>
              <a:t>Trang giới thiệu</a:t>
            </a:r>
          </a:p>
          <a:p>
            <a:pPr algn="l">
              <a:lnSpc>
                <a:spcPts val="3755"/>
              </a:lnSpc>
            </a:pPr>
            <a:endParaRPr lang="en-US" sz="2987" b="1">
              <a:solidFill>
                <a:srgbClr val="000000"/>
              </a:solidFill>
              <a:latin typeface="Inter Bold"/>
              <a:ea typeface="Inter Bold"/>
              <a:cs typeface="Inter Bold"/>
              <a:sym typeface="Inter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106" y="1028700"/>
            <a:ext cx="17509787" cy="8229600"/>
          </a:xfrm>
          <a:custGeom>
            <a:avLst/>
            <a:gdLst/>
            <a:ahLst/>
            <a:cxnLst/>
            <a:rect l="l" t="t" r="r" b="b"/>
            <a:pathLst>
              <a:path w="17509787" h="8229600">
                <a:moveTo>
                  <a:pt x="0" y="0"/>
                </a:moveTo>
                <a:lnTo>
                  <a:pt x="17509788" y="0"/>
                </a:lnTo>
                <a:lnTo>
                  <a:pt x="17509788"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14855" y="284662"/>
            <a:ext cx="4100751" cy="949897"/>
          </a:xfrm>
          <a:prstGeom prst="rect">
            <a:avLst/>
          </a:prstGeom>
        </p:spPr>
        <p:txBody>
          <a:bodyPr lIns="0" tIns="0" rIns="0" bIns="0" rtlCol="0" anchor="t">
            <a:spAutoFit/>
          </a:bodyPr>
          <a:lstStyle/>
          <a:p>
            <a:pPr algn="l">
              <a:lnSpc>
                <a:spcPts val="3755"/>
              </a:lnSpc>
            </a:pPr>
            <a:r>
              <a:rPr lang="en-US" sz="2987" b="1">
                <a:solidFill>
                  <a:srgbClr val="000000"/>
                </a:solidFill>
                <a:latin typeface="Inter Bold"/>
                <a:ea typeface="Inter Bold"/>
                <a:cs typeface="Inter Bold"/>
                <a:sym typeface="Inter Bold"/>
              </a:rPr>
              <a:t>Trang thông tin liên hệ</a:t>
            </a:r>
          </a:p>
          <a:p>
            <a:pPr algn="l">
              <a:lnSpc>
                <a:spcPts val="3755"/>
              </a:lnSpc>
            </a:pPr>
            <a:endParaRPr lang="en-US" sz="2987" b="1">
              <a:solidFill>
                <a:srgbClr val="000000"/>
              </a:solidFill>
              <a:latin typeface="Inter Bold"/>
              <a:ea typeface="Inter Bold"/>
              <a:cs typeface="Inter Bold"/>
              <a:sym typeface="Inter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106" y="1028700"/>
            <a:ext cx="17509787" cy="8229600"/>
          </a:xfrm>
          <a:custGeom>
            <a:avLst/>
            <a:gdLst/>
            <a:ahLst/>
            <a:cxnLst/>
            <a:rect l="l" t="t" r="r" b="b"/>
            <a:pathLst>
              <a:path w="17509787" h="8229600">
                <a:moveTo>
                  <a:pt x="0" y="0"/>
                </a:moveTo>
                <a:lnTo>
                  <a:pt x="17509788" y="0"/>
                </a:lnTo>
                <a:lnTo>
                  <a:pt x="17509788"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14855" y="284662"/>
            <a:ext cx="2309812" cy="949897"/>
          </a:xfrm>
          <a:prstGeom prst="rect">
            <a:avLst/>
          </a:prstGeom>
        </p:spPr>
        <p:txBody>
          <a:bodyPr lIns="0" tIns="0" rIns="0" bIns="0" rtlCol="0" anchor="t">
            <a:spAutoFit/>
          </a:bodyPr>
          <a:lstStyle/>
          <a:p>
            <a:pPr algn="l">
              <a:lnSpc>
                <a:spcPts val="3755"/>
              </a:lnSpc>
            </a:pPr>
            <a:r>
              <a:rPr lang="en-US" sz="2987" b="1">
                <a:solidFill>
                  <a:srgbClr val="000000"/>
                </a:solidFill>
                <a:latin typeface="Inter Bold"/>
                <a:ea typeface="Inter Bold"/>
                <a:cs typeface="Inter Bold"/>
                <a:sym typeface="Inter Bold"/>
              </a:rPr>
              <a:t>Trang admin</a:t>
            </a:r>
          </a:p>
          <a:p>
            <a:pPr algn="l">
              <a:lnSpc>
                <a:spcPts val="3755"/>
              </a:lnSpc>
            </a:pPr>
            <a:endParaRPr lang="en-US" sz="2987" b="1">
              <a:solidFill>
                <a:srgbClr val="000000"/>
              </a:solidFill>
              <a:latin typeface="Inter Bold"/>
              <a:ea typeface="Inter Bold"/>
              <a:cs typeface="Inter Bold"/>
              <a:sym typeface="Inter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0491" y="1234558"/>
            <a:ext cx="17622370" cy="8436710"/>
          </a:xfrm>
          <a:custGeom>
            <a:avLst/>
            <a:gdLst/>
            <a:ahLst/>
            <a:cxnLst/>
            <a:rect l="l" t="t" r="r" b="b"/>
            <a:pathLst>
              <a:path w="17622370" h="8436710">
                <a:moveTo>
                  <a:pt x="0" y="0"/>
                </a:moveTo>
                <a:lnTo>
                  <a:pt x="17622369" y="0"/>
                </a:lnTo>
                <a:lnTo>
                  <a:pt x="17622369" y="8436710"/>
                </a:lnTo>
                <a:lnTo>
                  <a:pt x="0" y="843671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14855" y="284662"/>
            <a:ext cx="4378523" cy="949897"/>
          </a:xfrm>
          <a:prstGeom prst="rect">
            <a:avLst/>
          </a:prstGeom>
        </p:spPr>
        <p:txBody>
          <a:bodyPr lIns="0" tIns="0" rIns="0" bIns="0" rtlCol="0" anchor="t">
            <a:spAutoFit/>
          </a:bodyPr>
          <a:lstStyle/>
          <a:p>
            <a:pPr algn="l">
              <a:lnSpc>
                <a:spcPts val="3755"/>
              </a:lnSpc>
            </a:pPr>
            <a:r>
              <a:rPr lang="en-US" sz="2987" b="1">
                <a:solidFill>
                  <a:srgbClr val="000000"/>
                </a:solidFill>
                <a:latin typeface="Inter Bold"/>
                <a:ea typeface="Inter Bold"/>
                <a:cs typeface="Inter Bold"/>
                <a:sym typeface="Inter Bold"/>
              </a:rPr>
              <a:t>Trang quản lý sản phẩm</a:t>
            </a:r>
          </a:p>
          <a:p>
            <a:pPr algn="l">
              <a:lnSpc>
                <a:spcPts val="3755"/>
              </a:lnSpc>
            </a:pPr>
            <a:endParaRPr lang="en-US" sz="2987" b="1">
              <a:solidFill>
                <a:srgbClr val="000000"/>
              </a:solidFill>
              <a:latin typeface="Inter Bold"/>
              <a:ea typeface="Inter Bold"/>
              <a:cs typeface="Inter Bold"/>
              <a:sym typeface="Inter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9001" y="928176"/>
            <a:ext cx="17766320" cy="8394586"/>
          </a:xfrm>
          <a:custGeom>
            <a:avLst/>
            <a:gdLst/>
            <a:ahLst/>
            <a:cxnLst/>
            <a:rect l="l" t="t" r="r" b="b"/>
            <a:pathLst>
              <a:path w="17766320" h="8394586">
                <a:moveTo>
                  <a:pt x="0" y="0"/>
                </a:moveTo>
                <a:lnTo>
                  <a:pt x="17766320" y="0"/>
                </a:lnTo>
                <a:lnTo>
                  <a:pt x="17766320" y="8394586"/>
                </a:lnTo>
                <a:lnTo>
                  <a:pt x="0" y="839458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75441" y="245248"/>
            <a:ext cx="4307205" cy="949897"/>
          </a:xfrm>
          <a:prstGeom prst="rect">
            <a:avLst/>
          </a:prstGeom>
        </p:spPr>
        <p:txBody>
          <a:bodyPr lIns="0" tIns="0" rIns="0" bIns="0" rtlCol="0" anchor="t">
            <a:spAutoFit/>
          </a:bodyPr>
          <a:lstStyle/>
          <a:p>
            <a:pPr algn="l">
              <a:lnSpc>
                <a:spcPts val="3755"/>
              </a:lnSpc>
            </a:pPr>
            <a:r>
              <a:rPr lang="en-US" sz="2987" b="1">
                <a:solidFill>
                  <a:srgbClr val="000000"/>
                </a:solidFill>
                <a:latin typeface="Inter Bold"/>
                <a:ea typeface="Inter Bold"/>
                <a:cs typeface="Inter Bold"/>
                <a:sym typeface="Inter Bold"/>
              </a:rPr>
              <a:t>Trang quản lý đơn hàng</a:t>
            </a:r>
          </a:p>
          <a:p>
            <a:pPr algn="l">
              <a:lnSpc>
                <a:spcPts val="3755"/>
              </a:lnSpc>
            </a:pPr>
            <a:endParaRPr lang="en-US" sz="2987" b="1">
              <a:solidFill>
                <a:srgbClr val="000000"/>
              </a:solidFill>
              <a:latin typeface="Inter Bold"/>
              <a:ea typeface="Inter Bold"/>
              <a:cs typeface="Inter Bold"/>
              <a:sym typeface="Inter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3392" y="1028700"/>
            <a:ext cx="17652279" cy="8318637"/>
          </a:xfrm>
          <a:custGeom>
            <a:avLst/>
            <a:gdLst/>
            <a:ahLst/>
            <a:cxnLst/>
            <a:rect l="l" t="t" r="r" b="b"/>
            <a:pathLst>
              <a:path w="17652279" h="8318637">
                <a:moveTo>
                  <a:pt x="0" y="0"/>
                </a:moveTo>
                <a:lnTo>
                  <a:pt x="17652279" y="0"/>
                </a:lnTo>
                <a:lnTo>
                  <a:pt x="17652279" y="8318637"/>
                </a:lnTo>
                <a:lnTo>
                  <a:pt x="0" y="831863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57200" y="205834"/>
            <a:ext cx="4443055" cy="949897"/>
          </a:xfrm>
          <a:prstGeom prst="rect">
            <a:avLst/>
          </a:prstGeom>
        </p:spPr>
        <p:txBody>
          <a:bodyPr lIns="0" tIns="0" rIns="0" bIns="0" rtlCol="0" anchor="t">
            <a:spAutoFit/>
          </a:bodyPr>
          <a:lstStyle/>
          <a:p>
            <a:pPr algn="l">
              <a:lnSpc>
                <a:spcPts val="3755"/>
              </a:lnSpc>
            </a:pPr>
            <a:r>
              <a:rPr lang="en-US" sz="2987" b="1">
                <a:solidFill>
                  <a:srgbClr val="000000"/>
                </a:solidFill>
                <a:latin typeface="Inter Bold"/>
                <a:ea typeface="Inter Bold"/>
                <a:cs typeface="Inter Bold"/>
                <a:sym typeface="Inter Bold"/>
              </a:rPr>
              <a:t>Trang quản lý doanh thu</a:t>
            </a:r>
          </a:p>
          <a:p>
            <a:pPr algn="l">
              <a:lnSpc>
                <a:spcPts val="3755"/>
              </a:lnSpc>
            </a:pPr>
            <a:endParaRPr lang="en-US" sz="2987" b="1">
              <a:solidFill>
                <a:srgbClr val="000000"/>
              </a:solidFill>
              <a:latin typeface="Inter Bold"/>
              <a:ea typeface="Inter Bold"/>
              <a:cs typeface="Inter Bold"/>
              <a:sym typeface="Inter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ln>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TextBox 6"/>
          <p:cNvSpPr txBox="1"/>
          <p:nvPr/>
        </p:nvSpPr>
        <p:spPr>
          <a:xfrm>
            <a:off x="2002262" y="982510"/>
            <a:ext cx="14075938" cy="788988"/>
          </a:xfrm>
          <a:prstGeom prst="rect">
            <a:avLst/>
          </a:prstGeom>
        </p:spPr>
        <p:txBody>
          <a:bodyPr wrap="square" lIns="0" tIns="0" rIns="0" bIns="0" rtlCol="0" anchor="t">
            <a:spAutoFit/>
          </a:bodyPr>
          <a:lstStyle/>
          <a:p>
            <a:pPr algn="l">
              <a:lnSpc>
                <a:spcPts val="6312"/>
              </a:lnSpc>
            </a:pPr>
            <a:r>
              <a:rPr lang="en-US" sz="5062" b="1" dirty="0" err="1">
                <a:solidFill>
                  <a:srgbClr val="000000"/>
                </a:solidFill>
                <a:latin typeface="Inter Bold"/>
                <a:ea typeface="Inter Bold"/>
                <a:cs typeface="Inter Bold"/>
                <a:sym typeface="Inter Bold"/>
              </a:rPr>
              <a:t>Đồ</a:t>
            </a:r>
            <a:r>
              <a:rPr lang="en-US" sz="5062" b="1" dirty="0">
                <a:solidFill>
                  <a:srgbClr val="000000"/>
                </a:solidFill>
                <a:latin typeface="Inter Bold"/>
                <a:ea typeface="Inter Bold"/>
                <a:cs typeface="Inter Bold"/>
                <a:sym typeface="Inter Bold"/>
              </a:rPr>
              <a:t> </a:t>
            </a:r>
            <a:r>
              <a:rPr lang="en-US" sz="5062" b="1" dirty="0" err="1">
                <a:solidFill>
                  <a:srgbClr val="000000"/>
                </a:solidFill>
                <a:latin typeface="Inter Bold"/>
                <a:ea typeface="Inter Bold"/>
                <a:cs typeface="Inter Bold"/>
                <a:sym typeface="Inter Bold"/>
              </a:rPr>
              <a:t>án</a:t>
            </a:r>
            <a:r>
              <a:rPr lang="en-US" sz="5062" b="1" dirty="0">
                <a:solidFill>
                  <a:srgbClr val="000000"/>
                </a:solidFill>
                <a:latin typeface="Inter Bold"/>
                <a:ea typeface="Inter Bold"/>
                <a:cs typeface="Inter Bold"/>
                <a:sym typeface="Inter Bold"/>
              </a:rPr>
              <a:t> : </a:t>
            </a:r>
            <a:r>
              <a:rPr lang="en-US" sz="5062" b="1" dirty="0" err="1">
                <a:solidFill>
                  <a:srgbClr val="000000"/>
                </a:solidFill>
                <a:latin typeface="Inter Bold"/>
                <a:ea typeface="Inter Bold"/>
                <a:cs typeface="Inter Bold"/>
                <a:sym typeface="Inter Bold"/>
              </a:rPr>
              <a:t>Phát</a:t>
            </a:r>
            <a:r>
              <a:rPr lang="en-US" sz="5062" b="1" dirty="0">
                <a:solidFill>
                  <a:srgbClr val="000000"/>
                </a:solidFill>
                <a:latin typeface="Inter Bold"/>
                <a:ea typeface="Inter Bold"/>
                <a:cs typeface="Inter Bold"/>
                <a:sym typeface="Inter Bold"/>
              </a:rPr>
              <a:t> </a:t>
            </a:r>
            <a:r>
              <a:rPr lang="en-US" sz="5062" b="1" dirty="0" err="1">
                <a:solidFill>
                  <a:srgbClr val="000000"/>
                </a:solidFill>
                <a:latin typeface="Inter Bold"/>
                <a:ea typeface="Inter Bold"/>
                <a:cs typeface="Inter Bold"/>
                <a:sym typeface="Inter Bold"/>
              </a:rPr>
              <a:t>triển</a:t>
            </a:r>
            <a:r>
              <a:rPr lang="en-US" sz="5062" b="1" dirty="0">
                <a:solidFill>
                  <a:srgbClr val="000000"/>
                </a:solidFill>
                <a:latin typeface="Inter Bold"/>
                <a:ea typeface="Inter Bold"/>
                <a:cs typeface="Inter Bold"/>
                <a:sym typeface="Inter Bold"/>
              </a:rPr>
              <a:t> Shop </a:t>
            </a:r>
            <a:r>
              <a:rPr lang="en-US" sz="5062" b="1" dirty="0" err="1">
                <a:solidFill>
                  <a:srgbClr val="000000"/>
                </a:solidFill>
                <a:latin typeface="Inter Bold"/>
                <a:ea typeface="Inter Bold"/>
                <a:cs typeface="Inter Bold"/>
                <a:sym typeface="Inter Bold"/>
              </a:rPr>
              <a:t>Quần</a:t>
            </a:r>
            <a:r>
              <a:rPr lang="en-US" sz="5062" b="1" dirty="0">
                <a:solidFill>
                  <a:srgbClr val="000000"/>
                </a:solidFill>
                <a:latin typeface="Inter Bold"/>
                <a:ea typeface="Inter Bold"/>
                <a:cs typeface="Inter Bold"/>
                <a:sym typeface="Inter Bold"/>
              </a:rPr>
              <a:t> </a:t>
            </a:r>
            <a:r>
              <a:rPr lang="en-US" sz="5062" b="1" dirty="0" err="1">
                <a:solidFill>
                  <a:srgbClr val="000000"/>
                </a:solidFill>
                <a:latin typeface="Inter Bold"/>
                <a:ea typeface="Inter Bold"/>
                <a:cs typeface="Inter Bold"/>
                <a:sym typeface="Inter Bold"/>
              </a:rPr>
              <a:t>áo</a:t>
            </a:r>
            <a:r>
              <a:rPr lang="en-US" sz="5062" b="1" dirty="0">
                <a:solidFill>
                  <a:srgbClr val="000000"/>
                </a:solidFill>
                <a:latin typeface="Inter Bold"/>
                <a:ea typeface="Inter Bold"/>
                <a:cs typeface="Inter Bold"/>
                <a:sym typeface="Inter Bold"/>
              </a:rPr>
              <a:t> </a:t>
            </a:r>
            <a:r>
              <a:rPr lang="en-US" sz="5062" b="1" dirty="0" err="1">
                <a:solidFill>
                  <a:srgbClr val="000000"/>
                </a:solidFill>
                <a:latin typeface="Inter Bold"/>
                <a:ea typeface="Inter Bold"/>
                <a:cs typeface="Inter Bold"/>
                <a:sym typeface="Inter Bold"/>
              </a:rPr>
              <a:t>NowWear</a:t>
            </a:r>
            <a:endParaRPr lang="en-US" sz="5062" b="1" dirty="0">
              <a:solidFill>
                <a:srgbClr val="000000"/>
              </a:solidFill>
              <a:latin typeface="Inter Bold"/>
              <a:ea typeface="Inter Bold"/>
              <a:cs typeface="Inter Bold"/>
              <a:sym typeface="Inter Bold"/>
            </a:endParaRPr>
          </a:p>
        </p:txBody>
      </p:sp>
      <p:sp>
        <p:nvSpPr>
          <p:cNvPr id="7" name="TextBox 7"/>
          <p:cNvSpPr txBox="1"/>
          <p:nvPr/>
        </p:nvSpPr>
        <p:spPr>
          <a:xfrm>
            <a:off x="905466" y="2095348"/>
            <a:ext cx="16477059" cy="1310005"/>
          </a:xfrm>
          <a:prstGeom prst="rect">
            <a:avLst/>
          </a:prstGeom>
        </p:spPr>
        <p:txBody>
          <a:bodyPr lIns="0" tIns="0" rIns="0" bIns="0" rtlCol="0" anchor="t">
            <a:spAutoFit/>
          </a:bodyPr>
          <a:lstStyle/>
          <a:p>
            <a:pPr algn="l">
              <a:lnSpc>
                <a:spcPts val="3574"/>
              </a:lnSpc>
            </a:pPr>
            <a:r>
              <a:rPr lang="en-US" sz="2199" dirty="0" err="1">
                <a:solidFill>
                  <a:srgbClr val="272525"/>
                </a:solidFill>
                <a:latin typeface="Inter"/>
                <a:ea typeface="Inter"/>
                <a:cs typeface="Inter"/>
                <a:sym typeface="Inter"/>
              </a:rPr>
              <a:t>NowWear</a:t>
            </a:r>
            <a:r>
              <a:rPr lang="en-US" sz="2199" dirty="0">
                <a:solidFill>
                  <a:srgbClr val="272525"/>
                </a:solidFill>
                <a:latin typeface="Inter"/>
                <a:ea typeface="Inter"/>
                <a:cs typeface="Inter"/>
                <a:sym typeface="Inter"/>
              </a:rPr>
              <a:t> Shop </a:t>
            </a:r>
            <a:r>
              <a:rPr lang="en-US" sz="2199" dirty="0" err="1">
                <a:solidFill>
                  <a:srgbClr val="272525"/>
                </a:solidFill>
                <a:latin typeface="Inter"/>
                <a:ea typeface="Inter"/>
                <a:cs typeface="Inter"/>
                <a:sym typeface="Inter"/>
              </a:rPr>
              <a:t>là</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đồ</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án</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lập</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trình</a:t>
            </a:r>
            <a:r>
              <a:rPr lang="en-US" sz="2199" dirty="0">
                <a:solidFill>
                  <a:srgbClr val="272525"/>
                </a:solidFill>
                <a:latin typeface="Inter"/>
                <a:ea typeface="Inter"/>
                <a:cs typeface="Inter"/>
                <a:sym typeface="Inter"/>
              </a:rPr>
              <a:t> web </a:t>
            </a:r>
            <a:r>
              <a:rPr lang="en-US" sz="2199" dirty="0" err="1">
                <a:solidFill>
                  <a:srgbClr val="272525"/>
                </a:solidFill>
                <a:latin typeface="Inter"/>
                <a:ea typeface="Inter"/>
                <a:cs typeface="Inter"/>
                <a:sym typeface="Inter"/>
              </a:rPr>
              <a:t>xây</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dựng</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một</a:t>
            </a:r>
            <a:r>
              <a:rPr lang="en-US" sz="2199" dirty="0">
                <a:solidFill>
                  <a:srgbClr val="272525"/>
                </a:solidFill>
                <a:latin typeface="Inter"/>
                <a:ea typeface="Inter"/>
                <a:cs typeface="Inter"/>
                <a:sym typeface="Inter"/>
              </a:rPr>
              <a:t> website </a:t>
            </a:r>
            <a:r>
              <a:rPr lang="en-US" sz="2199" dirty="0" err="1">
                <a:solidFill>
                  <a:srgbClr val="272525"/>
                </a:solidFill>
                <a:latin typeface="Inter"/>
                <a:ea typeface="Inter"/>
                <a:cs typeface="Inter"/>
                <a:sym typeface="Inter"/>
              </a:rPr>
              <a:t>thương</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mại</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điện</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tử</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bán</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quần</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áo</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cho</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phép</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người</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dùng</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xem</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sản</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phẩm</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tìm</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kiếm</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đặt</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hàng</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và</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quản</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lý</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tài</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khoản</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Dự</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án</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được</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phát</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triển</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theo</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mô</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hình</a:t>
            </a:r>
            <a:r>
              <a:rPr lang="en-US" sz="2199" dirty="0">
                <a:solidFill>
                  <a:srgbClr val="272525"/>
                </a:solidFill>
                <a:latin typeface="Inter"/>
                <a:ea typeface="Inter"/>
                <a:cs typeface="Inter"/>
                <a:sym typeface="Inter"/>
              </a:rPr>
              <a:t> Frontend – Backend </a:t>
            </a:r>
            <a:r>
              <a:rPr lang="en-US" sz="2199" dirty="0" err="1">
                <a:solidFill>
                  <a:srgbClr val="272525"/>
                </a:solidFill>
                <a:latin typeface="Inter"/>
                <a:ea typeface="Inter"/>
                <a:cs typeface="Inter"/>
                <a:sym typeface="Inter"/>
              </a:rPr>
              <a:t>tách</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biệt</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sử</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dụng</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các</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công</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nghệ</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hiện</a:t>
            </a:r>
            <a:r>
              <a:rPr lang="en-US" sz="2199" dirty="0">
                <a:solidFill>
                  <a:srgbClr val="272525"/>
                </a:solidFill>
                <a:latin typeface="Inter"/>
                <a:ea typeface="Inter"/>
                <a:cs typeface="Inter"/>
                <a:sym typeface="Inter"/>
              </a:rPr>
              <a:t> </a:t>
            </a:r>
            <a:r>
              <a:rPr lang="en-US" sz="2199" dirty="0" err="1">
                <a:solidFill>
                  <a:srgbClr val="272525"/>
                </a:solidFill>
                <a:latin typeface="Inter"/>
                <a:ea typeface="Inter"/>
                <a:cs typeface="Inter"/>
                <a:sym typeface="Inter"/>
              </a:rPr>
              <a:t>đại</a:t>
            </a:r>
            <a:r>
              <a:rPr lang="en-US" sz="2199" dirty="0">
                <a:solidFill>
                  <a:srgbClr val="272525"/>
                </a:solidFill>
                <a:latin typeface="Inter"/>
                <a:ea typeface="Inter"/>
                <a:cs typeface="Inter"/>
                <a:sym typeface="Inter"/>
              </a:rPr>
              <a:t>.</a:t>
            </a:r>
          </a:p>
        </p:txBody>
      </p:sp>
      <p:sp>
        <p:nvSpPr>
          <p:cNvPr id="8" name="TextBox 8"/>
          <p:cNvSpPr txBox="1"/>
          <p:nvPr/>
        </p:nvSpPr>
        <p:spPr>
          <a:xfrm>
            <a:off x="905466" y="3801666"/>
            <a:ext cx="3234328" cy="413747"/>
          </a:xfrm>
          <a:prstGeom prst="rect">
            <a:avLst/>
          </a:prstGeom>
        </p:spPr>
        <p:txBody>
          <a:bodyPr lIns="0" tIns="0" rIns="0" bIns="0" rtlCol="0" anchor="t">
            <a:spAutoFit/>
          </a:bodyPr>
          <a:lstStyle/>
          <a:p>
            <a:pPr algn="l">
              <a:lnSpc>
                <a:spcPts val="3124"/>
              </a:lnSpc>
            </a:pPr>
            <a:r>
              <a:rPr lang="en-US" sz="2499" b="1">
                <a:solidFill>
                  <a:srgbClr val="000000"/>
                </a:solidFill>
                <a:latin typeface="Inter Bold"/>
                <a:ea typeface="Inter Bold"/>
                <a:cs typeface="Inter Bold"/>
                <a:sym typeface="Inter Bold"/>
              </a:rPr>
              <a:t>Sinh viên thực hiện</a:t>
            </a:r>
          </a:p>
        </p:txBody>
      </p:sp>
      <p:sp>
        <p:nvSpPr>
          <p:cNvPr id="9" name="TextBox 9"/>
          <p:cNvSpPr txBox="1"/>
          <p:nvPr/>
        </p:nvSpPr>
        <p:spPr>
          <a:xfrm>
            <a:off x="905466" y="4412904"/>
            <a:ext cx="16477059" cy="414655"/>
          </a:xfrm>
          <a:prstGeom prst="rect">
            <a:avLst/>
          </a:prstGeom>
        </p:spPr>
        <p:txBody>
          <a:bodyPr lIns="0" tIns="0" rIns="0" bIns="0" rtlCol="0" anchor="t">
            <a:spAutoFit/>
          </a:bodyPr>
          <a:lstStyle/>
          <a:p>
            <a:pPr algn="l">
              <a:lnSpc>
                <a:spcPts val="3574"/>
              </a:lnSpc>
            </a:pPr>
            <a:r>
              <a:rPr lang="en-US" sz="2199">
                <a:solidFill>
                  <a:srgbClr val="272525"/>
                </a:solidFill>
                <a:latin typeface="Inter"/>
                <a:ea typeface="Inter"/>
                <a:cs typeface="Inter"/>
                <a:sym typeface="Inter"/>
              </a:rPr>
              <a:t>          Đinh Văn Lâm</a:t>
            </a:r>
          </a:p>
        </p:txBody>
      </p:sp>
      <p:sp>
        <p:nvSpPr>
          <p:cNvPr id="10" name="TextBox 10"/>
          <p:cNvSpPr txBox="1"/>
          <p:nvPr/>
        </p:nvSpPr>
        <p:spPr>
          <a:xfrm>
            <a:off x="905466" y="4931721"/>
            <a:ext cx="16477059" cy="414655"/>
          </a:xfrm>
          <a:prstGeom prst="rect">
            <a:avLst/>
          </a:prstGeom>
        </p:spPr>
        <p:txBody>
          <a:bodyPr lIns="0" tIns="0" rIns="0" bIns="0" rtlCol="0" anchor="t">
            <a:spAutoFit/>
          </a:bodyPr>
          <a:lstStyle/>
          <a:p>
            <a:pPr algn="l">
              <a:lnSpc>
                <a:spcPts val="3574"/>
              </a:lnSpc>
            </a:pPr>
            <a:r>
              <a:rPr lang="en-US" sz="2199">
                <a:solidFill>
                  <a:srgbClr val="272525"/>
                </a:solidFill>
                <a:latin typeface="Inter"/>
                <a:ea typeface="Inter"/>
                <a:cs typeface="Inter"/>
                <a:sym typeface="Inter"/>
              </a:rPr>
              <a:t>          Đặng Nguyễn Hoàng Thạch</a:t>
            </a:r>
          </a:p>
        </p:txBody>
      </p:sp>
      <p:sp>
        <p:nvSpPr>
          <p:cNvPr id="11" name="TextBox 11"/>
          <p:cNvSpPr txBox="1"/>
          <p:nvPr/>
        </p:nvSpPr>
        <p:spPr>
          <a:xfrm>
            <a:off x="905466" y="5453958"/>
            <a:ext cx="16477059" cy="414655"/>
          </a:xfrm>
          <a:prstGeom prst="rect">
            <a:avLst/>
          </a:prstGeom>
        </p:spPr>
        <p:txBody>
          <a:bodyPr lIns="0" tIns="0" rIns="0" bIns="0" rtlCol="0" anchor="t">
            <a:spAutoFit/>
          </a:bodyPr>
          <a:lstStyle/>
          <a:p>
            <a:pPr algn="l">
              <a:lnSpc>
                <a:spcPts val="3574"/>
              </a:lnSpc>
            </a:pPr>
            <a:r>
              <a:rPr lang="en-US" sz="2199">
                <a:solidFill>
                  <a:srgbClr val="272525"/>
                </a:solidFill>
                <a:latin typeface="Inter"/>
                <a:ea typeface="Inter"/>
                <a:cs typeface="Inter"/>
                <a:sym typeface="Inter"/>
              </a:rPr>
              <a:t>          Lê Tấn Thành</a:t>
            </a:r>
          </a:p>
        </p:txBody>
      </p:sp>
      <p:sp>
        <p:nvSpPr>
          <p:cNvPr id="12" name="TextBox 12"/>
          <p:cNvSpPr txBox="1"/>
          <p:nvPr/>
        </p:nvSpPr>
        <p:spPr>
          <a:xfrm>
            <a:off x="905470" y="5976195"/>
            <a:ext cx="16477059" cy="414655"/>
          </a:xfrm>
          <a:prstGeom prst="rect">
            <a:avLst/>
          </a:prstGeom>
        </p:spPr>
        <p:txBody>
          <a:bodyPr lIns="0" tIns="0" rIns="0" bIns="0" rtlCol="0" anchor="t">
            <a:spAutoFit/>
          </a:bodyPr>
          <a:lstStyle/>
          <a:p>
            <a:pPr algn="l">
              <a:lnSpc>
                <a:spcPts val="3574"/>
              </a:lnSpc>
            </a:pPr>
            <a:r>
              <a:rPr lang="en-US" sz="2199">
                <a:solidFill>
                  <a:srgbClr val="272525"/>
                </a:solidFill>
                <a:latin typeface="Inter"/>
                <a:ea typeface="Inter"/>
                <a:cs typeface="Inter"/>
                <a:sym typeface="Inter"/>
              </a:rPr>
              <a:t>          Nguyễn Nhật Huy</a:t>
            </a:r>
          </a:p>
        </p:txBody>
      </p:sp>
      <p:sp>
        <p:nvSpPr>
          <p:cNvPr id="13" name="TextBox 13"/>
          <p:cNvSpPr txBox="1"/>
          <p:nvPr/>
        </p:nvSpPr>
        <p:spPr>
          <a:xfrm>
            <a:off x="905466" y="7095700"/>
            <a:ext cx="3234328" cy="413747"/>
          </a:xfrm>
          <a:prstGeom prst="rect">
            <a:avLst/>
          </a:prstGeom>
        </p:spPr>
        <p:txBody>
          <a:bodyPr lIns="0" tIns="0" rIns="0" bIns="0" rtlCol="0" anchor="t">
            <a:spAutoFit/>
          </a:bodyPr>
          <a:lstStyle/>
          <a:p>
            <a:pPr algn="l">
              <a:lnSpc>
                <a:spcPts val="3124"/>
              </a:lnSpc>
            </a:pPr>
            <a:r>
              <a:rPr lang="en-US" sz="2499" b="1">
                <a:solidFill>
                  <a:srgbClr val="000000"/>
                </a:solidFill>
                <a:latin typeface="Inter Bold"/>
                <a:ea typeface="Inter Bold"/>
                <a:cs typeface="Inter Bold"/>
                <a:sym typeface="Inter Bold"/>
              </a:rPr>
              <a:t>Người hướng dẫn</a:t>
            </a:r>
          </a:p>
        </p:txBody>
      </p:sp>
      <p:sp>
        <p:nvSpPr>
          <p:cNvPr id="14" name="TextBox 14"/>
          <p:cNvSpPr txBox="1"/>
          <p:nvPr/>
        </p:nvSpPr>
        <p:spPr>
          <a:xfrm>
            <a:off x="905466" y="7699947"/>
            <a:ext cx="16477059" cy="437833"/>
          </a:xfrm>
          <a:prstGeom prst="rect">
            <a:avLst/>
          </a:prstGeom>
        </p:spPr>
        <p:txBody>
          <a:bodyPr lIns="0" tIns="0" rIns="0" bIns="0" rtlCol="0" anchor="t">
            <a:spAutoFit/>
          </a:bodyPr>
          <a:lstStyle/>
          <a:p>
            <a:pPr algn="l">
              <a:lnSpc>
                <a:spcPts val="3737"/>
              </a:lnSpc>
            </a:pPr>
            <a:r>
              <a:rPr lang="en-US" sz="2299">
                <a:solidFill>
                  <a:srgbClr val="272525"/>
                </a:solidFill>
                <a:latin typeface="Inter"/>
                <a:ea typeface="Inter"/>
                <a:cs typeface="Inter"/>
                <a:sym typeface="Inter"/>
              </a:rPr>
              <a:t>Giảng viên môn học: Vũ Minh Sang</a:t>
            </a:r>
          </a:p>
        </p:txBody>
      </p:sp>
      <p:grpSp>
        <p:nvGrpSpPr>
          <p:cNvPr id="15" name="Group 15"/>
          <p:cNvGrpSpPr>
            <a:grpSpLocks noChangeAspect="1"/>
          </p:cNvGrpSpPr>
          <p:nvPr/>
        </p:nvGrpSpPr>
        <p:grpSpPr>
          <a:xfrm>
            <a:off x="9617620" y="3093130"/>
            <a:ext cx="7009682" cy="7009682"/>
            <a:chOff x="0" y="0"/>
            <a:chExt cx="6350000" cy="6350000"/>
          </a:xfrm>
        </p:grpSpPr>
        <p:sp>
          <p:nvSpPr>
            <p:cNvPr id="16" name="Freeform 16"/>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r="-49969"/>
              </a:stretch>
            </a:blipFill>
          </p:spPr>
          <p:txBody>
            <a:bodyP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ln>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TextBox 6"/>
          <p:cNvSpPr txBox="1"/>
          <p:nvPr/>
        </p:nvSpPr>
        <p:spPr>
          <a:xfrm>
            <a:off x="1175911" y="2355286"/>
            <a:ext cx="9423502" cy="914552"/>
          </a:xfrm>
          <a:prstGeom prst="rect">
            <a:avLst/>
          </a:prstGeom>
        </p:spPr>
        <p:txBody>
          <a:bodyPr lIns="0" tIns="0" rIns="0" bIns="0" rtlCol="0" anchor="t">
            <a:spAutoFit/>
          </a:bodyPr>
          <a:lstStyle/>
          <a:p>
            <a:pPr algn="l">
              <a:lnSpc>
                <a:spcPts val="6937"/>
              </a:lnSpc>
            </a:pPr>
            <a:r>
              <a:rPr lang="en-US" sz="5562" b="1">
                <a:solidFill>
                  <a:srgbClr val="000000"/>
                </a:solidFill>
                <a:latin typeface="Inter Bold"/>
                <a:ea typeface="Inter Bold"/>
                <a:cs typeface="Inter Bold"/>
                <a:sym typeface="Inter Bold"/>
              </a:rPr>
              <a:t>Kết luận &amp; Hướng Phát triển</a:t>
            </a:r>
          </a:p>
        </p:txBody>
      </p:sp>
      <p:grpSp>
        <p:nvGrpSpPr>
          <p:cNvPr id="7" name="Group 7"/>
          <p:cNvGrpSpPr/>
          <p:nvPr/>
        </p:nvGrpSpPr>
        <p:grpSpPr>
          <a:xfrm>
            <a:off x="1028700" y="4011147"/>
            <a:ext cx="7224016" cy="5006410"/>
            <a:chOff x="0" y="0"/>
            <a:chExt cx="7044728" cy="4882159"/>
          </a:xfrm>
        </p:grpSpPr>
        <p:sp>
          <p:nvSpPr>
            <p:cNvPr id="8" name="Freeform 8"/>
            <p:cNvSpPr/>
            <p:nvPr/>
          </p:nvSpPr>
          <p:spPr>
            <a:xfrm>
              <a:off x="25400" y="25400"/>
              <a:ext cx="6993889" cy="4831334"/>
            </a:xfrm>
            <a:custGeom>
              <a:avLst/>
              <a:gdLst/>
              <a:ahLst/>
              <a:cxnLst/>
              <a:rect l="l" t="t" r="r" b="b"/>
              <a:pathLst>
                <a:path w="6993889" h="4831334">
                  <a:moveTo>
                    <a:pt x="0" y="158750"/>
                  </a:moveTo>
                  <a:cubicBezTo>
                    <a:pt x="0" y="71120"/>
                    <a:pt x="71247" y="0"/>
                    <a:pt x="159258" y="0"/>
                  </a:cubicBezTo>
                  <a:lnTo>
                    <a:pt x="6834632" y="0"/>
                  </a:lnTo>
                  <a:cubicBezTo>
                    <a:pt x="6922643" y="0"/>
                    <a:pt x="6993889" y="71120"/>
                    <a:pt x="6993889" y="158750"/>
                  </a:cubicBezTo>
                  <a:lnTo>
                    <a:pt x="6993889" y="4672584"/>
                  </a:lnTo>
                  <a:cubicBezTo>
                    <a:pt x="6993889" y="4760214"/>
                    <a:pt x="6922643" y="4831334"/>
                    <a:pt x="6834632" y="4831334"/>
                  </a:cubicBezTo>
                  <a:lnTo>
                    <a:pt x="159258" y="4831334"/>
                  </a:lnTo>
                  <a:cubicBezTo>
                    <a:pt x="71247" y="4831334"/>
                    <a:pt x="0" y="4760214"/>
                    <a:pt x="0" y="4672584"/>
                  </a:cubicBezTo>
                  <a:close/>
                </a:path>
              </a:pathLst>
            </a:custGeom>
            <a:solidFill>
              <a:srgbClr val="FFFFFF"/>
            </a:solidFill>
            <a:ln w="12700">
              <a:solidFill>
                <a:srgbClr val="000000"/>
              </a:solidFill>
            </a:ln>
          </p:spPr>
          <p:txBody>
            <a:bodyPr/>
            <a:lstStyle/>
            <a:p>
              <a:endParaRPr lang="en-US"/>
            </a:p>
          </p:txBody>
        </p:sp>
        <p:sp>
          <p:nvSpPr>
            <p:cNvPr id="9" name="Freeform 9"/>
            <p:cNvSpPr/>
            <p:nvPr/>
          </p:nvSpPr>
          <p:spPr>
            <a:xfrm>
              <a:off x="0" y="0"/>
              <a:ext cx="7044689" cy="4882134"/>
            </a:xfrm>
            <a:custGeom>
              <a:avLst/>
              <a:gdLst/>
              <a:ahLst/>
              <a:cxnLst/>
              <a:rect l="l" t="t" r="r" b="b"/>
              <a:pathLst>
                <a:path w="7044689" h="4882134">
                  <a:moveTo>
                    <a:pt x="0" y="184150"/>
                  </a:moveTo>
                  <a:cubicBezTo>
                    <a:pt x="0" y="82423"/>
                    <a:pt x="82804" y="0"/>
                    <a:pt x="184658" y="0"/>
                  </a:cubicBezTo>
                  <a:lnTo>
                    <a:pt x="6860032" y="0"/>
                  </a:lnTo>
                  <a:lnTo>
                    <a:pt x="6860032" y="25400"/>
                  </a:lnTo>
                  <a:lnTo>
                    <a:pt x="6860032" y="0"/>
                  </a:lnTo>
                  <a:cubicBezTo>
                    <a:pt x="6961886" y="0"/>
                    <a:pt x="7044689" y="82423"/>
                    <a:pt x="7044689" y="184150"/>
                  </a:cubicBezTo>
                  <a:lnTo>
                    <a:pt x="7019289" y="184150"/>
                  </a:lnTo>
                  <a:lnTo>
                    <a:pt x="7044689" y="184150"/>
                  </a:lnTo>
                  <a:lnTo>
                    <a:pt x="7044689" y="4697984"/>
                  </a:lnTo>
                  <a:lnTo>
                    <a:pt x="7019289" y="4697984"/>
                  </a:lnTo>
                  <a:lnTo>
                    <a:pt x="7044689" y="4697984"/>
                  </a:lnTo>
                  <a:cubicBezTo>
                    <a:pt x="7044689" y="4799711"/>
                    <a:pt x="6961886" y="4882134"/>
                    <a:pt x="6860032" y="4882134"/>
                  </a:cubicBezTo>
                  <a:lnTo>
                    <a:pt x="6860032" y="4856734"/>
                  </a:lnTo>
                  <a:lnTo>
                    <a:pt x="6860032" y="4882134"/>
                  </a:lnTo>
                  <a:lnTo>
                    <a:pt x="184658" y="4882134"/>
                  </a:lnTo>
                  <a:lnTo>
                    <a:pt x="184658" y="4856734"/>
                  </a:lnTo>
                  <a:lnTo>
                    <a:pt x="184658" y="4882134"/>
                  </a:lnTo>
                  <a:cubicBezTo>
                    <a:pt x="82804" y="4882134"/>
                    <a:pt x="0" y="4799838"/>
                    <a:pt x="0" y="4697984"/>
                  </a:cubicBezTo>
                  <a:lnTo>
                    <a:pt x="0" y="184150"/>
                  </a:lnTo>
                  <a:lnTo>
                    <a:pt x="25400" y="184150"/>
                  </a:lnTo>
                  <a:lnTo>
                    <a:pt x="0" y="184150"/>
                  </a:lnTo>
                  <a:moveTo>
                    <a:pt x="50800" y="184150"/>
                  </a:moveTo>
                  <a:lnTo>
                    <a:pt x="50800" y="4697984"/>
                  </a:lnTo>
                  <a:lnTo>
                    <a:pt x="25400" y="4697984"/>
                  </a:lnTo>
                  <a:lnTo>
                    <a:pt x="50800" y="4697984"/>
                  </a:lnTo>
                  <a:cubicBezTo>
                    <a:pt x="50800" y="4771517"/>
                    <a:pt x="110617" y="4831334"/>
                    <a:pt x="184658" y="4831334"/>
                  </a:cubicBezTo>
                  <a:lnTo>
                    <a:pt x="6860032" y="4831334"/>
                  </a:lnTo>
                  <a:cubicBezTo>
                    <a:pt x="6934073" y="4831334"/>
                    <a:pt x="6993889" y="4771517"/>
                    <a:pt x="6993889" y="4697984"/>
                  </a:cubicBezTo>
                  <a:lnTo>
                    <a:pt x="6993889" y="184150"/>
                  </a:lnTo>
                  <a:cubicBezTo>
                    <a:pt x="6993889" y="110617"/>
                    <a:pt x="6934073" y="50800"/>
                    <a:pt x="6860032" y="50800"/>
                  </a:cubicBezTo>
                  <a:lnTo>
                    <a:pt x="184658" y="50800"/>
                  </a:lnTo>
                  <a:lnTo>
                    <a:pt x="184658" y="25400"/>
                  </a:lnTo>
                  <a:lnTo>
                    <a:pt x="184658" y="50800"/>
                  </a:lnTo>
                  <a:cubicBezTo>
                    <a:pt x="110617" y="50800"/>
                    <a:pt x="50800" y="110617"/>
                    <a:pt x="50800" y="184150"/>
                  </a:cubicBezTo>
                  <a:close/>
                </a:path>
              </a:pathLst>
            </a:custGeom>
            <a:solidFill>
              <a:srgbClr val="C0C1D7"/>
            </a:solidFill>
            <a:ln w="12700">
              <a:solidFill>
                <a:srgbClr val="000000"/>
              </a:solidFill>
            </a:ln>
          </p:spPr>
          <p:txBody>
            <a:bodyPr/>
            <a:lstStyle/>
            <a:p>
              <a:endParaRPr lang="en-US"/>
            </a:p>
          </p:txBody>
        </p:sp>
      </p:grpSp>
      <p:sp>
        <p:nvSpPr>
          <p:cNvPr id="10" name="TextBox 10"/>
          <p:cNvSpPr txBox="1"/>
          <p:nvPr/>
        </p:nvSpPr>
        <p:spPr>
          <a:xfrm>
            <a:off x="1313859" y="4360812"/>
            <a:ext cx="1788081" cy="558483"/>
          </a:xfrm>
          <a:prstGeom prst="rect">
            <a:avLst/>
          </a:prstGeom>
        </p:spPr>
        <p:txBody>
          <a:bodyPr lIns="0" tIns="0" rIns="0" bIns="0" rtlCol="0" anchor="t">
            <a:spAutoFit/>
          </a:bodyPr>
          <a:lstStyle/>
          <a:p>
            <a:pPr algn="l">
              <a:lnSpc>
                <a:spcPts val="4437"/>
              </a:lnSpc>
            </a:pPr>
            <a:r>
              <a:rPr lang="en-US" sz="3549" b="1">
                <a:solidFill>
                  <a:srgbClr val="272525"/>
                </a:solidFill>
                <a:latin typeface="Inter Bold"/>
                <a:ea typeface="Inter Bold"/>
                <a:cs typeface="Inter Bold"/>
                <a:sym typeface="Inter Bold"/>
              </a:rPr>
              <a:t>Kết luận</a:t>
            </a:r>
          </a:p>
        </p:txBody>
      </p:sp>
      <p:sp>
        <p:nvSpPr>
          <p:cNvPr id="11" name="TextBox 11"/>
          <p:cNvSpPr txBox="1"/>
          <p:nvPr/>
        </p:nvSpPr>
        <p:spPr>
          <a:xfrm>
            <a:off x="1028700" y="5250622"/>
            <a:ext cx="6521879" cy="1815863"/>
          </a:xfrm>
          <a:prstGeom prst="rect">
            <a:avLst/>
          </a:prstGeom>
        </p:spPr>
        <p:txBody>
          <a:bodyPr lIns="0" tIns="0" rIns="0" bIns="0" rtlCol="0" anchor="t">
            <a:spAutoFit/>
          </a:bodyPr>
          <a:lstStyle/>
          <a:p>
            <a:pPr marL="655837" lvl="1" indent="-327918" algn="l">
              <a:lnSpc>
                <a:spcPts val="4947"/>
              </a:lnSpc>
              <a:buFont typeface="Arial"/>
              <a:buChar char="•"/>
            </a:pPr>
            <a:r>
              <a:rPr lang="en-US" sz="3037">
                <a:solidFill>
                  <a:srgbClr val="272525"/>
                </a:solidFill>
                <a:latin typeface="Inter"/>
                <a:ea typeface="Inter"/>
                <a:cs typeface="Inter"/>
                <a:sym typeface="Inter"/>
              </a:rPr>
              <a:t>Hoàn thành các mục tiêu đề ra, ứng dụng có khả năng đưa vào sử dụng thực tế.</a:t>
            </a:r>
          </a:p>
        </p:txBody>
      </p:sp>
      <p:grpSp>
        <p:nvGrpSpPr>
          <p:cNvPr id="12" name="Group 12"/>
          <p:cNvGrpSpPr/>
          <p:nvPr/>
        </p:nvGrpSpPr>
        <p:grpSpPr>
          <a:xfrm>
            <a:off x="8414848" y="4067234"/>
            <a:ext cx="7143084" cy="4950322"/>
            <a:chOff x="0" y="0"/>
            <a:chExt cx="7044728" cy="4882159"/>
          </a:xfrm>
        </p:grpSpPr>
        <p:sp>
          <p:nvSpPr>
            <p:cNvPr id="13" name="Freeform 13"/>
            <p:cNvSpPr/>
            <p:nvPr/>
          </p:nvSpPr>
          <p:spPr>
            <a:xfrm>
              <a:off x="25400" y="25400"/>
              <a:ext cx="6993889" cy="4831334"/>
            </a:xfrm>
            <a:custGeom>
              <a:avLst/>
              <a:gdLst/>
              <a:ahLst/>
              <a:cxnLst/>
              <a:rect l="l" t="t" r="r" b="b"/>
              <a:pathLst>
                <a:path w="6993889" h="4831334">
                  <a:moveTo>
                    <a:pt x="0" y="158750"/>
                  </a:moveTo>
                  <a:cubicBezTo>
                    <a:pt x="0" y="71120"/>
                    <a:pt x="71247" y="0"/>
                    <a:pt x="159258" y="0"/>
                  </a:cubicBezTo>
                  <a:lnTo>
                    <a:pt x="6834632" y="0"/>
                  </a:lnTo>
                  <a:cubicBezTo>
                    <a:pt x="6922643" y="0"/>
                    <a:pt x="6993889" y="71120"/>
                    <a:pt x="6993889" y="158750"/>
                  </a:cubicBezTo>
                  <a:lnTo>
                    <a:pt x="6993889" y="4672584"/>
                  </a:lnTo>
                  <a:cubicBezTo>
                    <a:pt x="6993889" y="4760214"/>
                    <a:pt x="6922643" y="4831334"/>
                    <a:pt x="6834632" y="4831334"/>
                  </a:cubicBezTo>
                  <a:lnTo>
                    <a:pt x="159258" y="4831334"/>
                  </a:lnTo>
                  <a:cubicBezTo>
                    <a:pt x="71247" y="4831334"/>
                    <a:pt x="0" y="4760214"/>
                    <a:pt x="0" y="4672584"/>
                  </a:cubicBezTo>
                  <a:close/>
                </a:path>
              </a:pathLst>
            </a:custGeom>
            <a:solidFill>
              <a:srgbClr val="FFFFFF"/>
            </a:solidFill>
            <a:ln w="12700">
              <a:solidFill>
                <a:srgbClr val="000000"/>
              </a:solidFill>
            </a:ln>
          </p:spPr>
          <p:txBody>
            <a:bodyPr/>
            <a:lstStyle/>
            <a:p>
              <a:endParaRPr lang="en-US"/>
            </a:p>
          </p:txBody>
        </p:sp>
        <p:sp>
          <p:nvSpPr>
            <p:cNvPr id="14" name="Freeform 14"/>
            <p:cNvSpPr/>
            <p:nvPr/>
          </p:nvSpPr>
          <p:spPr>
            <a:xfrm>
              <a:off x="0" y="0"/>
              <a:ext cx="7044689" cy="4882134"/>
            </a:xfrm>
            <a:custGeom>
              <a:avLst/>
              <a:gdLst/>
              <a:ahLst/>
              <a:cxnLst/>
              <a:rect l="l" t="t" r="r" b="b"/>
              <a:pathLst>
                <a:path w="7044689" h="4882134">
                  <a:moveTo>
                    <a:pt x="0" y="184150"/>
                  </a:moveTo>
                  <a:cubicBezTo>
                    <a:pt x="0" y="82423"/>
                    <a:pt x="82804" y="0"/>
                    <a:pt x="184658" y="0"/>
                  </a:cubicBezTo>
                  <a:lnTo>
                    <a:pt x="6860032" y="0"/>
                  </a:lnTo>
                  <a:lnTo>
                    <a:pt x="6860032" y="25400"/>
                  </a:lnTo>
                  <a:lnTo>
                    <a:pt x="6860032" y="0"/>
                  </a:lnTo>
                  <a:cubicBezTo>
                    <a:pt x="6961886" y="0"/>
                    <a:pt x="7044689" y="82423"/>
                    <a:pt x="7044689" y="184150"/>
                  </a:cubicBezTo>
                  <a:lnTo>
                    <a:pt x="7019289" y="184150"/>
                  </a:lnTo>
                  <a:lnTo>
                    <a:pt x="7044689" y="184150"/>
                  </a:lnTo>
                  <a:lnTo>
                    <a:pt x="7044689" y="4697984"/>
                  </a:lnTo>
                  <a:lnTo>
                    <a:pt x="7019289" y="4697984"/>
                  </a:lnTo>
                  <a:lnTo>
                    <a:pt x="7044689" y="4697984"/>
                  </a:lnTo>
                  <a:cubicBezTo>
                    <a:pt x="7044689" y="4799711"/>
                    <a:pt x="6961886" y="4882134"/>
                    <a:pt x="6860032" y="4882134"/>
                  </a:cubicBezTo>
                  <a:lnTo>
                    <a:pt x="6860032" y="4856734"/>
                  </a:lnTo>
                  <a:lnTo>
                    <a:pt x="6860032" y="4882134"/>
                  </a:lnTo>
                  <a:lnTo>
                    <a:pt x="184658" y="4882134"/>
                  </a:lnTo>
                  <a:lnTo>
                    <a:pt x="184658" y="4856734"/>
                  </a:lnTo>
                  <a:lnTo>
                    <a:pt x="184658" y="4882134"/>
                  </a:lnTo>
                  <a:cubicBezTo>
                    <a:pt x="82804" y="4882134"/>
                    <a:pt x="0" y="4799838"/>
                    <a:pt x="0" y="4697984"/>
                  </a:cubicBezTo>
                  <a:lnTo>
                    <a:pt x="0" y="184150"/>
                  </a:lnTo>
                  <a:lnTo>
                    <a:pt x="25400" y="184150"/>
                  </a:lnTo>
                  <a:lnTo>
                    <a:pt x="0" y="184150"/>
                  </a:lnTo>
                  <a:moveTo>
                    <a:pt x="50800" y="184150"/>
                  </a:moveTo>
                  <a:lnTo>
                    <a:pt x="50800" y="4697984"/>
                  </a:lnTo>
                  <a:lnTo>
                    <a:pt x="25400" y="4697984"/>
                  </a:lnTo>
                  <a:lnTo>
                    <a:pt x="50800" y="4697984"/>
                  </a:lnTo>
                  <a:cubicBezTo>
                    <a:pt x="50800" y="4771517"/>
                    <a:pt x="110617" y="4831334"/>
                    <a:pt x="184658" y="4831334"/>
                  </a:cubicBezTo>
                  <a:lnTo>
                    <a:pt x="6860032" y="4831334"/>
                  </a:lnTo>
                  <a:cubicBezTo>
                    <a:pt x="6934073" y="4831334"/>
                    <a:pt x="6993889" y="4771517"/>
                    <a:pt x="6993889" y="4697984"/>
                  </a:cubicBezTo>
                  <a:lnTo>
                    <a:pt x="6993889" y="184150"/>
                  </a:lnTo>
                  <a:cubicBezTo>
                    <a:pt x="6993889" y="110617"/>
                    <a:pt x="6934073" y="50800"/>
                    <a:pt x="6860032" y="50800"/>
                  </a:cubicBezTo>
                  <a:lnTo>
                    <a:pt x="184658" y="50800"/>
                  </a:lnTo>
                  <a:lnTo>
                    <a:pt x="184658" y="25400"/>
                  </a:lnTo>
                  <a:lnTo>
                    <a:pt x="184658" y="50800"/>
                  </a:lnTo>
                  <a:cubicBezTo>
                    <a:pt x="110617" y="50800"/>
                    <a:pt x="50800" y="110617"/>
                    <a:pt x="50800" y="184150"/>
                  </a:cubicBezTo>
                  <a:close/>
                </a:path>
              </a:pathLst>
            </a:custGeom>
            <a:solidFill>
              <a:srgbClr val="C0C1D7"/>
            </a:solidFill>
            <a:ln w="12700">
              <a:solidFill>
                <a:srgbClr val="000000"/>
              </a:solidFill>
            </a:ln>
          </p:spPr>
          <p:txBody>
            <a:bodyPr/>
            <a:lstStyle/>
            <a:p>
              <a:endParaRPr lang="en-US"/>
            </a:p>
          </p:txBody>
        </p:sp>
      </p:grpSp>
      <p:sp>
        <p:nvSpPr>
          <p:cNvPr id="15" name="TextBox 15"/>
          <p:cNvSpPr txBox="1"/>
          <p:nvPr/>
        </p:nvSpPr>
        <p:spPr>
          <a:xfrm>
            <a:off x="8616438" y="4360812"/>
            <a:ext cx="3658791" cy="558483"/>
          </a:xfrm>
          <a:prstGeom prst="rect">
            <a:avLst/>
          </a:prstGeom>
        </p:spPr>
        <p:txBody>
          <a:bodyPr lIns="0" tIns="0" rIns="0" bIns="0" rtlCol="0" anchor="t">
            <a:spAutoFit/>
          </a:bodyPr>
          <a:lstStyle/>
          <a:p>
            <a:pPr algn="l">
              <a:lnSpc>
                <a:spcPts val="4437"/>
              </a:lnSpc>
            </a:pPr>
            <a:r>
              <a:rPr lang="en-US" sz="3549" b="1">
                <a:solidFill>
                  <a:srgbClr val="272525"/>
                </a:solidFill>
                <a:latin typeface="Inter Bold"/>
                <a:ea typeface="Inter Bold"/>
                <a:cs typeface="Inter Bold"/>
                <a:sym typeface="Inter Bold"/>
              </a:rPr>
              <a:t>Hướng phát triển</a:t>
            </a:r>
          </a:p>
        </p:txBody>
      </p:sp>
      <p:sp>
        <p:nvSpPr>
          <p:cNvPr id="16" name="TextBox 16"/>
          <p:cNvSpPr txBox="1"/>
          <p:nvPr/>
        </p:nvSpPr>
        <p:spPr>
          <a:xfrm>
            <a:off x="8616438" y="5241097"/>
            <a:ext cx="6494075" cy="1879828"/>
          </a:xfrm>
          <a:prstGeom prst="rect">
            <a:avLst/>
          </a:prstGeom>
        </p:spPr>
        <p:txBody>
          <a:bodyPr lIns="0" tIns="0" rIns="0" bIns="0" rtlCol="0" anchor="t">
            <a:spAutoFit/>
          </a:bodyPr>
          <a:lstStyle/>
          <a:p>
            <a:pPr marL="465631" lvl="1" indent="-232815" algn="l">
              <a:lnSpc>
                <a:spcPts val="5028"/>
              </a:lnSpc>
              <a:buFont typeface="Arial"/>
              <a:buChar char="•"/>
            </a:pPr>
            <a:r>
              <a:rPr lang="en-US" sz="3087">
                <a:solidFill>
                  <a:srgbClr val="272525"/>
                </a:solidFill>
                <a:latin typeface="Inter"/>
                <a:ea typeface="Inter"/>
                <a:cs typeface="Inter"/>
                <a:sym typeface="Inter"/>
              </a:rPr>
              <a:t>Sử dụng Machine Learning để gợi ý sản phẩm dựa trên lịch sử xem của khách hàng.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ln>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TextBox 6"/>
          <p:cNvSpPr txBox="1"/>
          <p:nvPr/>
        </p:nvSpPr>
        <p:spPr>
          <a:xfrm>
            <a:off x="5076156" y="717074"/>
            <a:ext cx="7342882" cy="604203"/>
          </a:xfrm>
          <a:prstGeom prst="rect">
            <a:avLst/>
          </a:prstGeom>
        </p:spPr>
        <p:txBody>
          <a:bodyPr lIns="0" tIns="0" rIns="0" bIns="0" rtlCol="0" anchor="t">
            <a:spAutoFit/>
          </a:bodyPr>
          <a:lstStyle/>
          <a:p>
            <a:pPr algn="l">
              <a:lnSpc>
                <a:spcPts val="4812"/>
              </a:lnSpc>
            </a:pPr>
            <a:r>
              <a:rPr lang="en-US" sz="3849" b="1">
                <a:solidFill>
                  <a:srgbClr val="000000"/>
                </a:solidFill>
                <a:latin typeface="Inter Bold"/>
                <a:ea typeface="Inter Bold"/>
                <a:cs typeface="Inter Bold"/>
                <a:sym typeface="Inter Bold"/>
              </a:rPr>
              <a:t> Tại sao chọn và mục tiêu đồ án</a:t>
            </a:r>
          </a:p>
        </p:txBody>
      </p:sp>
      <p:sp>
        <p:nvSpPr>
          <p:cNvPr id="7" name="Freeform 7" descr="preencoded.png"/>
          <p:cNvSpPr/>
          <p:nvPr/>
        </p:nvSpPr>
        <p:spPr>
          <a:xfrm>
            <a:off x="844448" y="1906038"/>
            <a:ext cx="4905823" cy="3668020"/>
          </a:xfrm>
          <a:custGeom>
            <a:avLst/>
            <a:gdLst/>
            <a:ahLst/>
            <a:cxnLst/>
            <a:rect l="l" t="t" r="r" b="b"/>
            <a:pathLst>
              <a:path w="4905823" h="3668020">
                <a:moveTo>
                  <a:pt x="0" y="0"/>
                </a:moveTo>
                <a:lnTo>
                  <a:pt x="4905823" y="0"/>
                </a:lnTo>
                <a:lnTo>
                  <a:pt x="4905823" y="3668021"/>
                </a:lnTo>
                <a:lnTo>
                  <a:pt x="0" y="3668021"/>
                </a:lnTo>
                <a:lnTo>
                  <a:pt x="0" y="0"/>
                </a:lnTo>
                <a:close/>
              </a:path>
            </a:pathLst>
          </a:custGeom>
          <a:blipFill>
            <a:blip r:embed="rId3"/>
            <a:stretch>
              <a:fillRect l="-7" r="-7"/>
            </a:stretch>
          </a:blipFill>
        </p:spPr>
        <p:txBody>
          <a:bodyPr/>
          <a:lstStyle/>
          <a:p>
            <a:endParaRPr lang="en-US"/>
          </a:p>
        </p:txBody>
      </p:sp>
      <p:sp>
        <p:nvSpPr>
          <p:cNvPr id="8" name="TextBox 8"/>
          <p:cNvSpPr txBox="1"/>
          <p:nvPr/>
        </p:nvSpPr>
        <p:spPr>
          <a:xfrm>
            <a:off x="7385152" y="1866452"/>
            <a:ext cx="4236539" cy="461963"/>
          </a:xfrm>
          <a:prstGeom prst="rect">
            <a:avLst/>
          </a:prstGeom>
        </p:spPr>
        <p:txBody>
          <a:bodyPr lIns="0" tIns="0" rIns="0" bIns="0" rtlCol="0" anchor="t">
            <a:spAutoFit/>
          </a:bodyPr>
          <a:lstStyle/>
          <a:p>
            <a:pPr algn="l">
              <a:lnSpc>
                <a:spcPts val="3499"/>
              </a:lnSpc>
            </a:pPr>
            <a:r>
              <a:rPr lang="en-US" sz="2812" b="1">
                <a:solidFill>
                  <a:srgbClr val="000000"/>
                </a:solidFill>
                <a:latin typeface="Inter Bold"/>
                <a:ea typeface="Inter Bold"/>
                <a:cs typeface="Inter Bold"/>
                <a:sym typeface="Inter Bold"/>
              </a:rPr>
              <a:t>Tại sao chọn NowWear?</a:t>
            </a:r>
          </a:p>
        </p:txBody>
      </p:sp>
      <p:sp>
        <p:nvSpPr>
          <p:cNvPr id="9" name="TextBox 9"/>
          <p:cNvSpPr txBox="1"/>
          <p:nvPr/>
        </p:nvSpPr>
        <p:spPr>
          <a:xfrm>
            <a:off x="7385152" y="2493464"/>
            <a:ext cx="10067773" cy="1647190"/>
          </a:xfrm>
          <a:prstGeom prst="rect">
            <a:avLst/>
          </a:prstGeom>
        </p:spPr>
        <p:txBody>
          <a:bodyPr lIns="0" tIns="0" rIns="0" bIns="0" rtlCol="0" anchor="t">
            <a:spAutoFit/>
          </a:bodyPr>
          <a:lstStyle/>
          <a:p>
            <a:pPr algn="l">
              <a:lnSpc>
                <a:spcPts val="3319"/>
              </a:lnSpc>
            </a:pPr>
            <a:r>
              <a:rPr lang="en-US" sz="2074">
                <a:solidFill>
                  <a:srgbClr val="272525"/>
                </a:solidFill>
                <a:latin typeface="Inter"/>
                <a:ea typeface="Inter"/>
                <a:cs typeface="Inter"/>
                <a:sym typeface="Inter"/>
              </a:rPr>
              <a:t>Bối cảnh bán lẻ đang nhanh chóng chuyển dịch sang thương mại di động (M-commerce). Các nền tảng hiện có như Shopee thường gặp phải tình trạng quá tải tính năng và phức tạp, tạo ra nhu cầu về một trải nghiệm mua sắm hợp lý hơn, tập trung vào người dùng.</a:t>
            </a:r>
          </a:p>
        </p:txBody>
      </p:sp>
      <p:sp>
        <p:nvSpPr>
          <p:cNvPr id="10" name="TextBox 10"/>
          <p:cNvSpPr txBox="1"/>
          <p:nvPr/>
        </p:nvSpPr>
        <p:spPr>
          <a:xfrm>
            <a:off x="7385152" y="4383740"/>
            <a:ext cx="10067773" cy="808990"/>
          </a:xfrm>
          <a:prstGeom prst="rect">
            <a:avLst/>
          </a:prstGeom>
        </p:spPr>
        <p:txBody>
          <a:bodyPr lIns="0" tIns="0" rIns="0" bIns="0" rtlCol="0" anchor="t">
            <a:spAutoFit/>
          </a:bodyPr>
          <a:lstStyle/>
          <a:p>
            <a:pPr algn="l">
              <a:lnSpc>
                <a:spcPts val="3319"/>
              </a:lnSpc>
            </a:pPr>
            <a:r>
              <a:rPr lang="en-US" sz="2074">
                <a:solidFill>
                  <a:srgbClr val="272525"/>
                </a:solidFill>
                <a:latin typeface="Inter"/>
                <a:ea typeface="Inter"/>
                <a:cs typeface="Inter"/>
                <a:sym typeface="Inter"/>
              </a:rPr>
              <a:t>Ứng dụng của chúng tôi nhằm mục đích đáp ứng nhu cầu này bằng cách mang lại sự đơn giản và hiệu suất vượt trội.</a:t>
            </a:r>
          </a:p>
        </p:txBody>
      </p:sp>
      <p:sp>
        <p:nvSpPr>
          <p:cNvPr id="11" name="TextBox 11"/>
          <p:cNvSpPr txBox="1"/>
          <p:nvPr/>
        </p:nvSpPr>
        <p:spPr>
          <a:xfrm>
            <a:off x="844448" y="6197651"/>
            <a:ext cx="3619052" cy="461963"/>
          </a:xfrm>
          <a:prstGeom prst="rect">
            <a:avLst/>
          </a:prstGeom>
        </p:spPr>
        <p:txBody>
          <a:bodyPr lIns="0" tIns="0" rIns="0" bIns="0" rtlCol="0" anchor="t">
            <a:spAutoFit/>
          </a:bodyPr>
          <a:lstStyle/>
          <a:p>
            <a:pPr algn="l">
              <a:lnSpc>
                <a:spcPts val="3499"/>
              </a:lnSpc>
            </a:pPr>
            <a:r>
              <a:rPr lang="en-US" sz="2812" b="1">
                <a:solidFill>
                  <a:srgbClr val="000000"/>
                </a:solidFill>
                <a:latin typeface="Inter Bold"/>
                <a:ea typeface="Inter Bold"/>
                <a:cs typeface="Inter Bold"/>
                <a:sym typeface="Inter Bold"/>
              </a:rPr>
              <a:t>Mục tiêu Dự án</a:t>
            </a:r>
          </a:p>
        </p:txBody>
      </p:sp>
      <p:grpSp>
        <p:nvGrpSpPr>
          <p:cNvPr id="12" name="Group 12"/>
          <p:cNvGrpSpPr/>
          <p:nvPr/>
        </p:nvGrpSpPr>
        <p:grpSpPr>
          <a:xfrm>
            <a:off x="830161" y="7007123"/>
            <a:ext cx="5400675" cy="2624290"/>
            <a:chOff x="0" y="0"/>
            <a:chExt cx="7200900" cy="3499053"/>
          </a:xfrm>
        </p:grpSpPr>
        <p:sp>
          <p:nvSpPr>
            <p:cNvPr id="13" name="Freeform 13"/>
            <p:cNvSpPr/>
            <p:nvPr/>
          </p:nvSpPr>
          <p:spPr>
            <a:xfrm>
              <a:off x="19050" y="19050"/>
              <a:ext cx="7162800" cy="3461004"/>
            </a:xfrm>
            <a:custGeom>
              <a:avLst/>
              <a:gdLst/>
              <a:ahLst/>
              <a:cxnLst/>
              <a:rect l="l" t="t" r="r" b="b"/>
              <a:pathLst>
                <a:path w="7162800" h="3461004">
                  <a:moveTo>
                    <a:pt x="0" y="182880"/>
                  </a:moveTo>
                  <a:cubicBezTo>
                    <a:pt x="0" y="81915"/>
                    <a:pt x="82296" y="0"/>
                    <a:pt x="183896" y="0"/>
                  </a:cubicBezTo>
                  <a:lnTo>
                    <a:pt x="6978904" y="0"/>
                  </a:lnTo>
                  <a:cubicBezTo>
                    <a:pt x="7080504" y="0"/>
                    <a:pt x="7162800" y="81915"/>
                    <a:pt x="7162800" y="182880"/>
                  </a:cubicBezTo>
                  <a:lnTo>
                    <a:pt x="7162800" y="3278124"/>
                  </a:lnTo>
                  <a:cubicBezTo>
                    <a:pt x="7162800" y="3379089"/>
                    <a:pt x="7080504" y="3461004"/>
                    <a:pt x="6978904" y="3461004"/>
                  </a:cubicBezTo>
                  <a:lnTo>
                    <a:pt x="183896" y="3461004"/>
                  </a:lnTo>
                  <a:cubicBezTo>
                    <a:pt x="82296" y="3461004"/>
                    <a:pt x="0" y="3379089"/>
                    <a:pt x="0" y="3278124"/>
                  </a:cubicBezTo>
                  <a:close/>
                </a:path>
              </a:pathLst>
            </a:custGeom>
            <a:solidFill>
              <a:srgbClr val="FFFFFF"/>
            </a:solidFill>
            <a:ln w="12700">
              <a:solidFill>
                <a:srgbClr val="000000"/>
              </a:solidFill>
            </a:ln>
          </p:spPr>
          <p:txBody>
            <a:bodyPr/>
            <a:lstStyle/>
            <a:p>
              <a:endParaRPr lang="en-US"/>
            </a:p>
          </p:txBody>
        </p:sp>
        <p:sp>
          <p:nvSpPr>
            <p:cNvPr id="14" name="Freeform 14"/>
            <p:cNvSpPr/>
            <p:nvPr/>
          </p:nvSpPr>
          <p:spPr>
            <a:xfrm>
              <a:off x="0" y="0"/>
              <a:ext cx="7200900" cy="3499104"/>
            </a:xfrm>
            <a:custGeom>
              <a:avLst/>
              <a:gdLst/>
              <a:ahLst/>
              <a:cxnLst/>
              <a:rect l="l" t="t" r="r" b="b"/>
              <a:pathLst>
                <a:path w="7200900" h="3499104">
                  <a:moveTo>
                    <a:pt x="0" y="201930"/>
                  </a:moveTo>
                  <a:cubicBezTo>
                    <a:pt x="0" y="90297"/>
                    <a:pt x="90932" y="0"/>
                    <a:pt x="202946" y="0"/>
                  </a:cubicBezTo>
                  <a:lnTo>
                    <a:pt x="6997954" y="0"/>
                  </a:lnTo>
                  <a:lnTo>
                    <a:pt x="6997954" y="19050"/>
                  </a:lnTo>
                  <a:lnTo>
                    <a:pt x="6997954" y="0"/>
                  </a:lnTo>
                  <a:cubicBezTo>
                    <a:pt x="7109968" y="0"/>
                    <a:pt x="7200900" y="90297"/>
                    <a:pt x="7200900" y="201930"/>
                  </a:cubicBezTo>
                  <a:lnTo>
                    <a:pt x="7181850" y="201930"/>
                  </a:lnTo>
                  <a:lnTo>
                    <a:pt x="7200900" y="201930"/>
                  </a:lnTo>
                  <a:lnTo>
                    <a:pt x="7200900" y="3297174"/>
                  </a:lnTo>
                  <a:lnTo>
                    <a:pt x="7181850" y="3297174"/>
                  </a:lnTo>
                  <a:lnTo>
                    <a:pt x="7200900" y="3297174"/>
                  </a:lnTo>
                  <a:cubicBezTo>
                    <a:pt x="7200900" y="3408807"/>
                    <a:pt x="7109968" y="3499104"/>
                    <a:pt x="6997954" y="3499104"/>
                  </a:cubicBezTo>
                  <a:lnTo>
                    <a:pt x="6997954" y="3480054"/>
                  </a:lnTo>
                  <a:lnTo>
                    <a:pt x="6997954" y="3499104"/>
                  </a:lnTo>
                  <a:lnTo>
                    <a:pt x="202946" y="3499104"/>
                  </a:lnTo>
                  <a:lnTo>
                    <a:pt x="202946" y="3480054"/>
                  </a:lnTo>
                  <a:lnTo>
                    <a:pt x="202946" y="3499104"/>
                  </a:lnTo>
                  <a:cubicBezTo>
                    <a:pt x="90932" y="3499104"/>
                    <a:pt x="0" y="3408807"/>
                    <a:pt x="0" y="3297174"/>
                  </a:cubicBezTo>
                  <a:lnTo>
                    <a:pt x="0" y="201930"/>
                  </a:lnTo>
                  <a:lnTo>
                    <a:pt x="19050" y="201930"/>
                  </a:lnTo>
                  <a:lnTo>
                    <a:pt x="0" y="201930"/>
                  </a:lnTo>
                  <a:moveTo>
                    <a:pt x="38100" y="201930"/>
                  </a:moveTo>
                  <a:lnTo>
                    <a:pt x="38100" y="3297174"/>
                  </a:lnTo>
                  <a:lnTo>
                    <a:pt x="19050" y="3297174"/>
                  </a:lnTo>
                  <a:lnTo>
                    <a:pt x="38100" y="3297174"/>
                  </a:lnTo>
                  <a:cubicBezTo>
                    <a:pt x="38100" y="3387598"/>
                    <a:pt x="111760" y="3461004"/>
                    <a:pt x="202946" y="3461004"/>
                  </a:cubicBezTo>
                  <a:lnTo>
                    <a:pt x="6997954" y="3461004"/>
                  </a:lnTo>
                  <a:cubicBezTo>
                    <a:pt x="7089140" y="3461004"/>
                    <a:pt x="7162800" y="3387598"/>
                    <a:pt x="7162800" y="3297174"/>
                  </a:cubicBezTo>
                  <a:lnTo>
                    <a:pt x="7162800" y="201930"/>
                  </a:lnTo>
                  <a:cubicBezTo>
                    <a:pt x="7162800" y="111506"/>
                    <a:pt x="7089140" y="38100"/>
                    <a:pt x="6997954" y="38100"/>
                  </a:cubicBezTo>
                  <a:lnTo>
                    <a:pt x="202946" y="38100"/>
                  </a:lnTo>
                  <a:lnTo>
                    <a:pt x="202946" y="19050"/>
                  </a:lnTo>
                  <a:lnTo>
                    <a:pt x="202946" y="38100"/>
                  </a:lnTo>
                  <a:cubicBezTo>
                    <a:pt x="111760" y="38100"/>
                    <a:pt x="38100" y="111506"/>
                    <a:pt x="38100" y="201930"/>
                  </a:cubicBezTo>
                  <a:close/>
                </a:path>
              </a:pathLst>
            </a:custGeom>
            <a:solidFill>
              <a:srgbClr val="C0C1D7"/>
            </a:solidFill>
            <a:ln w="12700">
              <a:solidFill>
                <a:srgbClr val="000000"/>
              </a:solidFill>
            </a:ln>
          </p:spPr>
          <p:txBody>
            <a:bodyPr/>
            <a:lstStyle/>
            <a:p>
              <a:endParaRPr lang="en-US"/>
            </a:p>
          </p:txBody>
        </p:sp>
      </p:grpSp>
      <p:grpSp>
        <p:nvGrpSpPr>
          <p:cNvPr id="15" name="Group 15"/>
          <p:cNvGrpSpPr/>
          <p:nvPr/>
        </p:nvGrpSpPr>
        <p:grpSpPr>
          <a:xfrm>
            <a:off x="815873" y="7021411"/>
            <a:ext cx="114300" cy="2595715"/>
            <a:chOff x="0" y="0"/>
            <a:chExt cx="152400" cy="3460953"/>
          </a:xfrm>
        </p:grpSpPr>
        <p:sp>
          <p:nvSpPr>
            <p:cNvPr id="16" name="Freeform 16"/>
            <p:cNvSpPr/>
            <p:nvPr/>
          </p:nvSpPr>
          <p:spPr>
            <a:xfrm>
              <a:off x="0" y="0"/>
              <a:ext cx="152400" cy="3461004"/>
            </a:xfrm>
            <a:custGeom>
              <a:avLst/>
              <a:gdLst/>
              <a:ahLst/>
              <a:cxnLst/>
              <a:rect l="l" t="t" r="r" b="b"/>
              <a:pathLst>
                <a:path w="152400" h="3461004">
                  <a:moveTo>
                    <a:pt x="0" y="76200"/>
                  </a:moveTo>
                  <a:cubicBezTo>
                    <a:pt x="0" y="34163"/>
                    <a:pt x="34163" y="0"/>
                    <a:pt x="76200" y="0"/>
                  </a:cubicBezTo>
                  <a:cubicBezTo>
                    <a:pt x="118237" y="0"/>
                    <a:pt x="152400" y="34163"/>
                    <a:pt x="152400" y="76200"/>
                  </a:cubicBezTo>
                  <a:lnTo>
                    <a:pt x="152400" y="3384804"/>
                  </a:lnTo>
                  <a:cubicBezTo>
                    <a:pt x="152400" y="3426841"/>
                    <a:pt x="118237" y="3461004"/>
                    <a:pt x="76200" y="3461004"/>
                  </a:cubicBezTo>
                  <a:cubicBezTo>
                    <a:pt x="34163" y="3461004"/>
                    <a:pt x="0" y="3426841"/>
                    <a:pt x="0" y="3384804"/>
                  </a:cubicBezTo>
                  <a:close/>
                </a:path>
              </a:pathLst>
            </a:custGeom>
            <a:solidFill>
              <a:srgbClr val="4950BC"/>
            </a:solidFill>
            <a:ln w="12700">
              <a:solidFill>
                <a:srgbClr val="000000"/>
              </a:solidFill>
            </a:ln>
          </p:spPr>
          <p:txBody>
            <a:bodyPr/>
            <a:lstStyle/>
            <a:p>
              <a:endParaRPr lang="en-US"/>
            </a:p>
          </p:txBody>
        </p:sp>
      </p:grpSp>
      <p:sp>
        <p:nvSpPr>
          <p:cNvPr id="17" name="TextBox 17"/>
          <p:cNvSpPr txBox="1"/>
          <p:nvPr/>
        </p:nvSpPr>
        <p:spPr>
          <a:xfrm>
            <a:off x="1199998" y="7272185"/>
            <a:ext cx="4746727" cy="759520"/>
          </a:xfrm>
          <a:prstGeom prst="rect">
            <a:avLst/>
          </a:prstGeom>
        </p:spPr>
        <p:txBody>
          <a:bodyPr lIns="0" tIns="0" rIns="0" bIns="0" rtlCol="0" anchor="t">
            <a:spAutoFit/>
          </a:bodyPr>
          <a:lstStyle/>
          <a:p>
            <a:pPr algn="l">
              <a:lnSpc>
                <a:spcPts val="3064"/>
              </a:lnSpc>
            </a:pPr>
            <a:r>
              <a:rPr lang="en-US" sz="2412" b="1">
                <a:solidFill>
                  <a:srgbClr val="272525"/>
                </a:solidFill>
                <a:latin typeface="Inter Bold"/>
                <a:ea typeface="Inter Bold"/>
                <a:cs typeface="Inter Bold"/>
                <a:sym typeface="Inter Bold"/>
              </a:rPr>
              <a:t>Phát triển một ứng dụng di động đầy đủ chức năng</a:t>
            </a:r>
          </a:p>
        </p:txBody>
      </p:sp>
      <p:sp>
        <p:nvSpPr>
          <p:cNvPr id="18" name="TextBox 18"/>
          <p:cNvSpPr txBox="1"/>
          <p:nvPr/>
        </p:nvSpPr>
        <p:spPr>
          <a:xfrm>
            <a:off x="1199998" y="8113366"/>
            <a:ext cx="4746727" cy="775970"/>
          </a:xfrm>
          <a:prstGeom prst="rect">
            <a:avLst/>
          </a:prstGeom>
        </p:spPr>
        <p:txBody>
          <a:bodyPr lIns="0" tIns="0" rIns="0" bIns="0" rtlCol="0" anchor="t">
            <a:spAutoFit/>
          </a:bodyPr>
          <a:lstStyle/>
          <a:p>
            <a:pPr algn="l">
              <a:lnSpc>
                <a:spcPts val="3159"/>
              </a:lnSpc>
            </a:pPr>
            <a:r>
              <a:rPr lang="en-US" sz="1974">
                <a:solidFill>
                  <a:srgbClr val="272525"/>
                </a:solidFill>
                <a:latin typeface="Inter"/>
                <a:ea typeface="Inter"/>
                <a:cs typeface="Inter"/>
                <a:sym typeface="Inter"/>
              </a:rPr>
              <a:t>Tạo ra một ứng dụng đa nền tảng hoàn chỉnh, hiệu suất cao.</a:t>
            </a:r>
          </a:p>
        </p:txBody>
      </p:sp>
      <p:grpSp>
        <p:nvGrpSpPr>
          <p:cNvPr id="19" name="Group 19"/>
          <p:cNvGrpSpPr/>
          <p:nvPr/>
        </p:nvGrpSpPr>
        <p:grpSpPr>
          <a:xfrm>
            <a:off x="6443510" y="7007123"/>
            <a:ext cx="5400827" cy="2624290"/>
            <a:chOff x="0" y="0"/>
            <a:chExt cx="7201103" cy="3499053"/>
          </a:xfrm>
        </p:grpSpPr>
        <p:sp>
          <p:nvSpPr>
            <p:cNvPr id="20" name="Freeform 20"/>
            <p:cNvSpPr/>
            <p:nvPr/>
          </p:nvSpPr>
          <p:spPr>
            <a:xfrm>
              <a:off x="19050" y="19050"/>
              <a:ext cx="7162927" cy="3461004"/>
            </a:xfrm>
            <a:custGeom>
              <a:avLst/>
              <a:gdLst/>
              <a:ahLst/>
              <a:cxnLst/>
              <a:rect l="l" t="t" r="r" b="b"/>
              <a:pathLst>
                <a:path w="7162927" h="3461004">
                  <a:moveTo>
                    <a:pt x="0" y="182880"/>
                  </a:moveTo>
                  <a:cubicBezTo>
                    <a:pt x="0" y="81915"/>
                    <a:pt x="82296" y="0"/>
                    <a:pt x="183896" y="0"/>
                  </a:cubicBezTo>
                  <a:lnTo>
                    <a:pt x="6979031" y="0"/>
                  </a:lnTo>
                  <a:cubicBezTo>
                    <a:pt x="7080631" y="0"/>
                    <a:pt x="7162927" y="81915"/>
                    <a:pt x="7162927" y="182880"/>
                  </a:cubicBezTo>
                  <a:lnTo>
                    <a:pt x="7162927" y="3278124"/>
                  </a:lnTo>
                  <a:cubicBezTo>
                    <a:pt x="7162927" y="3379089"/>
                    <a:pt x="7080631" y="3461004"/>
                    <a:pt x="6979031" y="3461004"/>
                  </a:cubicBezTo>
                  <a:lnTo>
                    <a:pt x="183896" y="3461004"/>
                  </a:lnTo>
                  <a:cubicBezTo>
                    <a:pt x="82296" y="3461004"/>
                    <a:pt x="0" y="3379089"/>
                    <a:pt x="0" y="3278124"/>
                  </a:cubicBezTo>
                  <a:close/>
                </a:path>
              </a:pathLst>
            </a:custGeom>
            <a:solidFill>
              <a:srgbClr val="FFFFFF"/>
            </a:solidFill>
            <a:ln w="12700">
              <a:solidFill>
                <a:srgbClr val="000000"/>
              </a:solidFill>
            </a:ln>
          </p:spPr>
          <p:txBody>
            <a:bodyPr/>
            <a:lstStyle/>
            <a:p>
              <a:endParaRPr lang="en-US"/>
            </a:p>
          </p:txBody>
        </p:sp>
        <p:sp>
          <p:nvSpPr>
            <p:cNvPr id="21" name="Freeform 21"/>
            <p:cNvSpPr/>
            <p:nvPr/>
          </p:nvSpPr>
          <p:spPr>
            <a:xfrm>
              <a:off x="0" y="0"/>
              <a:ext cx="7201027" cy="3499104"/>
            </a:xfrm>
            <a:custGeom>
              <a:avLst/>
              <a:gdLst/>
              <a:ahLst/>
              <a:cxnLst/>
              <a:rect l="l" t="t" r="r" b="b"/>
              <a:pathLst>
                <a:path w="7201027" h="3499104">
                  <a:moveTo>
                    <a:pt x="0" y="201930"/>
                  </a:moveTo>
                  <a:cubicBezTo>
                    <a:pt x="0" y="90297"/>
                    <a:pt x="90932" y="0"/>
                    <a:pt x="202946" y="0"/>
                  </a:cubicBezTo>
                  <a:lnTo>
                    <a:pt x="6998081" y="0"/>
                  </a:lnTo>
                  <a:lnTo>
                    <a:pt x="6998081" y="19050"/>
                  </a:lnTo>
                  <a:lnTo>
                    <a:pt x="6998081" y="0"/>
                  </a:lnTo>
                  <a:cubicBezTo>
                    <a:pt x="7110095" y="0"/>
                    <a:pt x="7201027" y="90297"/>
                    <a:pt x="7201027" y="201930"/>
                  </a:cubicBezTo>
                  <a:lnTo>
                    <a:pt x="7181977" y="201930"/>
                  </a:lnTo>
                  <a:lnTo>
                    <a:pt x="7201027" y="201930"/>
                  </a:lnTo>
                  <a:lnTo>
                    <a:pt x="7201027" y="3297174"/>
                  </a:lnTo>
                  <a:lnTo>
                    <a:pt x="7181977" y="3297174"/>
                  </a:lnTo>
                  <a:lnTo>
                    <a:pt x="7201027" y="3297174"/>
                  </a:lnTo>
                  <a:cubicBezTo>
                    <a:pt x="7201027" y="3408807"/>
                    <a:pt x="7110095" y="3499104"/>
                    <a:pt x="6998081" y="3499104"/>
                  </a:cubicBezTo>
                  <a:lnTo>
                    <a:pt x="6998081" y="3480054"/>
                  </a:lnTo>
                  <a:lnTo>
                    <a:pt x="6998081" y="3499104"/>
                  </a:lnTo>
                  <a:lnTo>
                    <a:pt x="202946" y="3499104"/>
                  </a:lnTo>
                  <a:lnTo>
                    <a:pt x="202946" y="3480054"/>
                  </a:lnTo>
                  <a:lnTo>
                    <a:pt x="202946" y="3499104"/>
                  </a:lnTo>
                  <a:cubicBezTo>
                    <a:pt x="90932" y="3499104"/>
                    <a:pt x="0" y="3408807"/>
                    <a:pt x="0" y="3297174"/>
                  </a:cubicBezTo>
                  <a:lnTo>
                    <a:pt x="0" y="201930"/>
                  </a:lnTo>
                  <a:lnTo>
                    <a:pt x="19050" y="201930"/>
                  </a:lnTo>
                  <a:lnTo>
                    <a:pt x="0" y="201930"/>
                  </a:lnTo>
                  <a:moveTo>
                    <a:pt x="38100" y="201930"/>
                  </a:moveTo>
                  <a:lnTo>
                    <a:pt x="38100" y="3297174"/>
                  </a:lnTo>
                  <a:lnTo>
                    <a:pt x="19050" y="3297174"/>
                  </a:lnTo>
                  <a:lnTo>
                    <a:pt x="38100" y="3297174"/>
                  </a:lnTo>
                  <a:cubicBezTo>
                    <a:pt x="38100" y="3387598"/>
                    <a:pt x="111760" y="3461004"/>
                    <a:pt x="202946" y="3461004"/>
                  </a:cubicBezTo>
                  <a:lnTo>
                    <a:pt x="6998081" y="3461004"/>
                  </a:lnTo>
                  <a:cubicBezTo>
                    <a:pt x="7089267" y="3461004"/>
                    <a:pt x="7162927" y="3387598"/>
                    <a:pt x="7162927" y="3297174"/>
                  </a:cubicBezTo>
                  <a:lnTo>
                    <a:pt x="7162927" y="201930"/>
                  </a:lnTo>
                  <a:cubicBezTo>
                    <a:pt x="7162927" y="111506"/>
                    <a:pt x="7089267" y="38100"/>
                    <a:pt x="6998081" y="38100"/>
                  </a:cubicBezTo>
                  <a:lnTo>
                    <a:pt x="202946" y="38100"/>
                  </a:lnTo>
                  <a:lnTo>
                    <a:pt x="202946" y="19050"/>
                  </a:lnTo>
                  <a:lnTo>
                    <a:pt x="202946" y="38100"/>
                  </a:lnTo>
                  <a:cubicBezTo>
                    <a:pt x="111760" y="38100"/>
                    <a:pt x="38100" y="111506"/>
                    <a:pt x="38100" y="201930"/>
                  </a:cubicBezTo>
                  <a:close/>
                </a:path>
              </a:pathLst>
            </a:custGeom>
            <a:solidFill>
              <a:srgbClr val="C0C1D7"/>
            </a:solidFill>
            <a:ln w="12700">
              <a:solidFill>
                <a:srgbClr val="000000"/>
              </a:solidFill>
            </a:ln>
          </p:spPr>
          <p:txBody>
            <a:bodyPr/>
            <a:lstStyle/>
            <a:p>
              <a:endParaRPr lang="en-US"/>
            </a:p>
          </p:txBody>
        </p:sp>
      </p:grpSp>
      <p:grpSp>
        <p:nvGrpSpPr>
          <p:cNvPr id="22" name="Group 22"/>
          <p:cNvGrpSpPr/>
          <p:nvPr/>
        </p:nvGrpSpPr>
        <p:grpSpPr>
          <a:xfrm>
            <a:off x="6429223" y="7021411"/>
            <a:ext cx="114300" cy="2595715"/>
            <a:chOff x="0" y="0"/>
            <a:chExt cx="152400" cy="3460953"/>
          </a:xfrm>
        </p:grpSpPr>
        <p:sp>
          <p:nvSpPr>
            <p:cNvPr id="23" name="Freeform 23"/>
            <p:cNvSpPr/>
            <p:nvPr/>
          </p:nvSpPr>
          <p:spPr>
            <a:xfrm>
              <a:off x="0" y="0"/>
              <a:ext cx="152400" cy="3461004"/>
            </a:xfrm>
            <a:custGeom>
              <a:avLst/>
              <a:gdLst/>
              <a:ahLst/>
              <a:cxnLst/>
              <a:rect l="l" t="t" r="r" b="b"/>
              <a:pathLst>
                <a:path w="152400" h="3461004">
                  <a:moveTo>
                    <a:pt x="0" y="76200"/>
                  </a:moveTo>
                  <a:cubicBezTo>
                    <a:pt x="0" y="34163"/>
                    <a:pt x="34163" y="0"/>
                    <a:pt x="76200" y="0"/>
                  </a:cubicBezTo>
                  <a:cubicBezTo>
                    <a:pt x="118237" y="0"/>
                    <a:pt x="152400" y="34163"/>
                    <a:pt x="152400" y="76200"/>
                  </a:cubicBezTo>
                  <a:lnTo>
                    <a:pt x="152400" y="3384804"/>
                  </a:lnTo>
                  <a:cubicBezTo>
                    <a:pt x="152400" y="3426841"/>
                    <a:pt x="118237" y="3461004"/>
                    <a:pt x="76200" y="3461004"/>
                  </a:cubicBezTo>
                  <a:cubicBezTo>
                    <a:pt x="34163" y="3461004"/>
                    <a:pt x="0" y="3426841"/>
                    <a:pt x="0" y="3384804"/>
                  </a:cubicBezTo>
                  <a:close/>
                </a:path>
              </a:pathLst>
            </a:custGeom>
            <a:solidFill>
              <a:srgbClr val="4950BC"/>
            </a:solidFill>
            <a:ln w="12700">
              <a:solidFill>
                <a:srgbClr val="000000"/>
              </a:solidFill>
            </a:ln>
          </p:spPr>
          <p:txBody>
            <a:bodyPr/>
            <a:lstStyle/>
            <a:p>
              <a:endParaRPr lang="en-US"/>
            </a:p>
          </p:txBody>
        </p:sp>
      </p:grpSp>
      <p:sp>
        <p:nvSpPr>
          <p:cNvPr id="24" name="TextBox 24"/>
          <p:cNvSpPr txBox="1"/>
          <p:nvPr/>
        </p:nvSpPr>
        <p:spPr>
          <a:xfrm>
            <a:off x="6813347" y="7272185"/>
            <a:ext cx="4746869" cy="759520"/>
          </a:xfrm>
          <a:prstGeom prst="rect">
            <a:avLst/>
          </a:prstGeom>
        </p:spPr>
        <p:txBody>
          <a:bodyPr lIns="0" tIns="0" rIns="0" bIns="0" rtlCol="0" anchor="t">
            <a:spAutoFit/>
          </a:bodyPr>
          <a:lstStyle/>
          <a:p>
            <a:pPr algn="l">
              <a:lnSpc>
                <a:spcPts val="3064"/>
              </a:lnSpc>
            </a:pPr>
            <a:r>
              <a:rPr lang="en-US" sz="2412" b="1">
                <a:solidFill>
                  <a:srgbClr val="272525"/>
                </a:solidFill>
                <a:latin typeface="Inter Bold"/>
                <a:ea typeface="Inter Bold"/>
                <a:cs typeface="Inter Bold"/>
                <a:sym typeface="Inter Bold"/>
              </a:rPr>
              <a:t>Tối ưu hóa trải nghiệm người dùng (UX)</a:t>
            </a:r>
          </a:p>
        </p:txBody>
      </p:sp>
      <p:sp>
        <p:nvSpPr>
          <p:cNvPr id="25" name="TextBox 25"/>
          <p:cNvSpPr txBox="1"/>
          <p:nvPr/>
        </p:nvSpPr>
        <p:spPr>
          <a:xfrm>
            <a:off x="6813347" y="8113366"/>
            <a:ext cx="4746869" cy="1176020"/>
          </a:xfrm>
          <a:prstGeom prst="rect">
            <a:avLst/>
          </a:prstGeom>
        </p:spPr>
        <p:txBody>
          <a:bodyPr lIns="0" tIns="0" rIns="0" bIns="0" rtlCol="0" anchor="t">
            <a:spAutoFit/>
          </a:bodyPr>
          <a:lstStyle/>
          <a:p>
            <a:pPr algn="l">
              <a:lnSpc>
                <a:spcPts val="3159"/>
              </a:lnSpc>
            </a:pPr>
            <a:r>
              <a:rPr lang="en-US" sz="1974">
                <a:solidFill>
                  <a:srgbClr val="272525"/>
                </a:solidFill>
                <a:latin typeface="Inter"/>
                <a:ea typeface="Inter"/>
                <a:cs typeface="Inter"/>
                <a:sym typeface="Inter"/>
              </a:rPr>
              <a:t>Tập trung vào các luồng người dùng quan trọng như chọn kích thước và quy trình thanh toán liền mạch.</a:t>
            </a:r>
          </a:p>
        </p:txBody>
      </p:sp>
      <p:grpSp>
        <p:nvGrpSpPr>
          <p:cNvPr id="26" name="Group 26"/>
          <p:cNvGrpSpPr/>
          <p:nvPr/>
        </p:nvGrpSpPr>
        <p:grpSpPr>
          <a:xfrm>
            <a:off x="12057012" y="7007123"/>
            <a:ext cx="5400827" cy="2624290"/>
            <a:chOff x="0" y="0"/>
            <a:chExt cx="7201103" cy="3499053"/>
          </a:xfrm>
        </p:grpSpPr>
        <p:sp>
          <p:nvSpPr>
            <p:cNvPr id="27" name="Freeform 27"/>
            <p:cNvSpPr/>
            <p:nvPr/>
          </p:nvSpPr>
          <p:spPr>
            <a:xfrm>
              <a:off x="19050" y="19050"/>
              <a:ext cx="7162927" cy="3461004"/>
            </a:xfrm>
            <a:custGeom>
              <a:avLst/>
              <a:gdLst/>
              <a:ahLst/>
              <a:cxnLst/>
              <a:rect l="l" t="t" r="r" b="b"/>
              <a:pathLst>
                <a:path w="7162927" h="3461004">
                  <a:moveTo>
                    <a:pt x="0" y="182880"/>
                  </a:moveTo>
                  <a:cubicBezTo>
                    <a:pt x="0" y="81915"/>
                    <a:pt x="82296" y="0"/>
                    <a:pt x="183896" y="0"/>
                  </a:cubicBezTo>
                  <a:lnTo>
                    <a:pt x="6979031" y="0"/>
                  </a:lnTo>
                  <a:cubicBezTo>
                    <a:pt x="7080631" y="0"/>
                    <a:pt x="7162927" y="81915"/>
                    <a:pt x="7162927" y="182880"/>
                  </a:cubicBezTo>
                  <a:lnTo>
                    <a:pt x="7162927" y="3278124"/>
                  </a:lnTo>
                  <a:cubicBezTo>
                    <a:pt x="7162927" y="3379089"/>
                    <a:pt x="7080631" y="3461004"/>
                    <a:pt x="6979031" y="3461004"/>
                  </a:cubicBezTo>
                  <a:lnTo>
                    <a:pt x="183896" y="3461004"/>
                  </a:lnTo>
                  <a:cubicBezTo>
                    <a:pt x="82296" y="3461004"/>
                    <a:pt x="0" y="3379089"/>
                    <a:pt x="0" y="3278124"/>
                  </a:cubicBezTo>
                  <a:close/>
                </a:path>
              </a:pathLst>
            </a:custGeom>
            <a:solidFill>
              <a:srgbClr val="FFFFFF"/>
            </a:solidFill>
            <a:ln w="12700">
              <a:solidFill>
                <a:srgbClr val="000000"/>
              </a:solidFill>
            </a:ln>
          </p:spPr>
          <p:txBody>
            <a:bodyPr/>
            <a:lstStyle/>
            <a:p>
              <a:endParaRPr lang="en-US"/>
            </a:p>
          </p:txBody>
        </p:sp>
        <p:sp>
          <p:nvSpPr>
            <p:cNvPr id="28" name="Freeform 28"/>
            <p:cNvSpPr/>
            <p:nvPr/>
          </p:nvSpPr>
          <p:spPr>
            <a:xfrm>
              <a:off x="0" y="0"/>
              <a:ext cx="7201027" cy="3499104"/>
            </a:xfrm>
            <a:custGeom>
              <a:avLst/>
              <a:gdLst/>
              <a:ahLst/>
              <a:cxnLst/>
              <a:rect l="l" t="t" r="r" b="b"/>
              <a:pathLst>
                <a:path w="7201027" h="3499104">
                  <a:moveTo>
                    <a:pt x="0" y="201930"/>
                  </a:moveTo>
                  <a:cubicBezTo>
                    <a:pt x="0" y="90297"/>
                    <a:pt x="90932" y="0"/>
                    <a:pt x="202946" y="0"/>
                  </a:cubicBezTo>
                  <a:lnTo>
                    <a:pt x="6998081" y="0"/>
                  </a:lnTo>
                  <a:lnTo>
                    <a:pt x="6998081" y="19050"/>
                  </a:lnTo>
                  <a:lnTo>
                    <a:pt x="6998081" y="0"/>
                  </a:lnTo>
                  <a:cubicBezTo>
                    <a:pt x="7110095" y="0"/>
                    <a:pt x="7201027" y="90297"/>
                    <a:pt x="7201027" y="201930"/>
                  </a:cubicBezTo>
                  <a:lnTo>
                    <a:pt x="7181977" y="201930"/>
                  </a:lnTo>
                  <a:lnTo>
                    <a:pt x="7201027" y="201930"/>
                  </a:lnTo>
                  <a:lnTo>
                    <a:pt x="7201027" y="3297174"/>
                  </a:lnTo>
                  <a:lnTo>
                    <a:pt x="7181977" y="3297174"/>
                  </a:lnTo>
                  <a:lnTo>
                    <a:pt x="7201027" y="3297174"/>
                  </a:lnTo>
                  <a:cubicBezTo>
                    <a:pt x="7201027" y="3408807"/>
                    <a:pt x="7110095" y="3499104"/>
                    <a:pt x="6998081" y="3499104"/>
                  </a:cubicBezTo>
                  <a:lnTo>
                    <a:pt x="6998081" y="3480054"/>
                  </a:lnTo>
                  <a:lnTo>
                    <a:pt x="6998081" y="3499104"/>
                  </a:lnTo>
                  <a:lnTo>
                    <a:pt x="202946" y="3499104"/>
                  </a:lnTo>
                  <a:lnTo>
                    <a:pt x="202946" y="3480054"/>
                  </a:lnTo>
                  <a:lnTo>
                    <a:pt x="202946" y="3499104"/>
                  </a:lnTo>
                  <a:cubicBezTo>
                    <a:pt x="90932" y="3499104"/>
                    <a:pt x="0" y="3408807"/>
                    <a:pt x="0" y="3297174"/>
                  </a:cubicBezTo>
                  <a:lnTo>
                    <a:pt x="0" y="201930"/>
                  </a:lnTo>
                  <a:lnTo>
                    <a:pt x="19050" y="201930"/>
                  </a:lnTo>
                  <a:lnTo>
                    <a:pt x="0" y="201930"/>
                  </a:lnTo>
                  <a:moveTo>
                    <a:pt x="38100" y="201930"/>
                  </a:moveTo>
                  <a:lnTo>
                    <a:pt x="38100" y="3297174"/>
                  </a:lnTo>
                  <a:lnTo>
                    <a:pt x="19050" y="3297174"/>
                  </a:lnTo>
                  <a:lnTo>
                    <a:pt x="38100" y="3297174"/>
                  </a:lnTo>
                  <a:cubicBezTo>
                    <a:pt x="38100" y="3387598"/>
                    <a:pt x="111760" y="3461004"/>
                    <a:pt x="202946" y="3461004"/>
                  </a:cubicBezTo>
                  <a:lnTo>
                    <a:pt x="6998081" y="3461004"/>
                  </a:lnTo>
                  <a:cubicBezTo>
                    <a:pt x="7089267" y="3461004"/>
                    <a:pt x="7162927" y="3387598"/>
                    <a:pt x="7162927" y="3297174"/>
                  </a:cubicBezTo>
                  <a:lnTo>
                    <a:pt x="7162927" y="201930"/>
                  </a:lnTo>
                  <a:cubicBezTo>
                    <a:pt x="7162927" y="111506"/>
                    <a:pt x="7089267" y="38100"/>
                    <a:pt x="6998081" y="38100"/>
                  </a:cubicBezTo>
                  <a:lnTo>
                    <a:pt x="202946" y="38100"/>
                  </a:lnTo>
                  <a:lnTo>
                    <a:pt x="202946" y="19050"/>
                  </a:lnTo>
                  <a:lnTo>
                    <a:pt x="202946" y="38100"/>
                  </a:lnTo>
                  <a:cubicBezTo>
                    <a:pt x="111760" y="38100"/>
                    <a:pt x="38100" y="111506"/>
                    <a:pt x="38100" y="201930"/>
                  </a:cubicBezTo>
                  <a:close/>
                </a:path>
              </a:pathLst>
            </a:custGeom>
            <a:solidFill>
              <a:srgbClr val="C0C1D7"/>
            </a:solidFill>
            <a:ln w="12700">
              <a:solidFill>
                <a:srgbClr val="000000"/>
              </a:solidFill>
            </a:ln>
          </p:spPr>
          <p:txBody>
            <a:bodyPr/>
            <a:lstStyle/>
            <a:p>
              <a:endParaRPr lang="en-US"/>
            </a:p>
          </p:txBody>
        </p:sp>
      </p:grpSp>
      <p:grpSp>
        <p:nvGrpSpPr>
          <p:cNvPr id="29" name="Group 29"/>
          <p:cNvGrpSpPr/>
          <p:nvPr/>
        </p:nvGrpSpPr>
        <p:grpSpPr>
          <a:xfrm>
            <a:off x="12042724" y="7021411"/>
            <a:ext cx="114300" cy="2595715"/>
            <a:chOff x="0" y="0"/>
            <a:chExt cx="152400" cy="3460953"/>
          </a:xfrm>
        </p:grpSpPr>
        <p:sp>
          <p:nvSpPr>
            <p:cNvPr id="30" name="Freeform 30"/>
            <p:cNvSpPr/>
            <p:nvPr/>
          </p:nvSpPr>
          <p:spPr>
            <a:xfrm>
              <a:off x="0" y="0"/>
              <a:ext cx="152400" cy="3461004"/>
            </a:xfrm>
            <a:custGeom>
              <a:avLst/>
              <a:gdLst/>
              <a:ahLst/>
              <a:cxnLst/>
              <a:rect l="l" t="t" r="r" b="b"/>
              <a:pathLst>
                <a:path w="152400" h="3461004">
                  <a:moveTo>
                    <a:pt x="0" y="76200"/>
                  </a:moveTo>
                  <a:cubicBezTo>
                    <a:pt x="0" y="34163"/>
                    <a:pt x="34163" y="0"/>
                    <a:pt x="76200" y="0"/>
                  </a:cubicBezTo>
                  <a:cubicBezTo>
                    <a:pt x="118237" y="0"/>
                    <a:pt x="152400" y="34163"/>
                    <a:pt x="152400" y="76200"/>
                  </a:cubicBezTo>
                  <a:lnTo>
                    <a:pt x="152400" y="3384804"/>
                  </a:lnTo>
                  <a:cubicBezTo>
                    <a:pt x="152400" y="3426841"/>
                    <a:pt x="118237" y="3461004"/>
                    <a:pt x="76200" y="3461004"/>
                  </a:cubicBezTo>
                  <a:cubicBezTo>
                    <a:pt x="34163" y="3461004"/>
                    <a:pt x="0" y="3426841"/>
                    <a:pt x="0" y="3384804"/>
                  </a:cubicBezTo>
                  <a:close/>
                </a:path>
              </a:pathLst>
            </a:custGeom>
            <a:solidFill>
              <a:srgbClr val="4950BC"/>
            </a:solidFill>
            <a:ln w="12700">
              <a:solidFill>
                <a:srgbClr val="000000"/>
              </a:solidFill>
            </a:ln>
          </p:spPr>
          <p:txBody>
            <a:bodyPr/>
            <a:lstStyle/>
            <a:p>
              <a:endParaRPr lang="en-US"/>
            </a:p>
          </p:txBody>
        </p:sp>
      </p:grpSp>
      <p:sp>
        <p:nvSpPr>
          <p:cNvPr id="31" name="TextBox 31"/>
          <p:cNvSpPr txBox="1"/>
          <p:nvPr/>
        </p:nvSpPr>
        <p:spPr>
          <a:xfrm>
            <a:off x="12426848" y="7272185"/>
            <a:ext cx="3610094" cy="378520"/>
          </a:xfrm>
          <a:prstGeom prst="rect">
            <a:avLst/>
          </a:prstGeom>
        </p:spPr>
        <p:txBody>
          <a:bodyPr lIns="0" tIns="0" rIns="0" bIns="0" rtlCol="0" anchor="t">
            <a:spAutoFit/>
          </a:bodyPr>
          <a:lstStyle/>
          <a:p>
            <a:pPr algn="l">
              <a:lnSpc>
                <a:spcPts val="3064"/>
              </a:lnSpc>
            </a:pPr>
            <a:r>
              <a:rPr lang="en-US" sz="2412" b="1">
                <a:solidFill>
                  <a:srgbClr val="272525"/>
                </a:solidFill>
                <a:latin typeface="Inter Bold"/>
                <a:ea typeface="Inter Bold"/>
                <a:cs typeface="Inter Bold"/>
                <a:sym typeface="Inter Bold"/>
              </a:rPr>
              <a:t>Quản lý dữ liệu tập trung</a:t>
            </a:r>
          </a:p>
        </p:txBody>
      </p:sp>
      <p:sp>
        <p:nvSpPr>
          <p:cNvPr id="32" name="TextBox 32"/>
          <p:cNvSpPr txBox="1"/>
          <p:nvPr/>
        </p:nvSpPr>
        <p:spPr>
          <a:xfrm>
            <a:off x="12426848" y="7736529"/>
            <a:ext cx="4746869" cy="775970"/>
          </a:xfrm>
          <a:prstGeom prst="rect">
            <a:avLst/>
          </a:prstGeom>
        </p:spPr>
        <p:txBody>
          <a:bodyPr lIns="0" tIns="0" rIns="0" bIns="0" rtlCol="0" anchor="t">
            <a:spAutoFit/>
          </a:bodyPr>
          <a:lstStyle/>
          <a:p>
            <a:pPr algn="l">
              <a:lnSpc>
                <a:spcPts val="3159"/>
              </a:lnSpc>
            </a:pPr>
            <a:r>
              <a:rPr lang="en-US" sz="1974">
                <a:solidFill>
                  <a:srgbClr val="272525"/>
                </a:solidFill>
                <a:latin typeface="Inter"/>
                <a:ea typeface="Inter"/>
                <a:cs typeface="Inter"/>
                <a:sym typeface="Inter"/>
              </a:rPr>
              <a:t>Triển khai một hệ thống mạnh mẽ để xử lý dữ liệu nhất quán và tập trung.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ln>
          </p:spPr>
          <p:txBody>
            <a:bodyPr/>
            <a:lstStyle/>
            <a:p>
              <a:endParaRPr lang="en-US"/>
            </a:p>
          </p:txBody>
        </p:sp>
      </p:grpSp>
      <p:grpSp>
        <p:nvGrpSpPr>
          <p:cNvPr id="4" name="Group 4"/>
          <p:cNvGrpSpPr/>
          <p:nvPr/>
        </p:nvGrpSpPr>
        <p:grpSpPr>
          <a:xfrm>
            <a:off x="-85725"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TextBox 6"/>
          <p:cNvSpPr txBox="1"/>
          <p:nvPr/>
        </p:nvSpPr>
        <p:spPr>
          <a:xfrm>
            <a:off x="707079" y="536524"/>
            <a:ext cx="8238382" cy="524027"/>
          </a:xfrm>
          <a:prstGeom prst="rect">
            <a:avLst/>
          </a:prstGeom>
        </p:spPr>
        <p:txBody>
          <a:bodyPr lIns="0" tIns="0" rIns="0" bIns="0" rtlCol="0" anchor="t">
            <a:spAutoFit/>
          </a:bodyPr>
          <a:lstStyle/>
          <a:p>
            <a:pPr algn="l">
              <a:lnSpc>
                <a:spcPts val="3937"/>
              </a:lnSpc>
            </a:pPr>
            <a:r>
              <a:rPr lang="en-US" sz="3125" b="1">
                <a:solidFill>
                  <a:srgbClr val="000000"/>
                </a:solidFill>
                <a:latin typeface="Inter Bold"/>
                <a:ea typeface="Inter Bold"/>
                <a:cs typeface="Inter Bold"/>
                <a:sym typeface="Inter Bold"/>
              </a:rPr>
              <a:t>Đối tượng mục tiêu và Phạm vi nghiên cứu</a:t>
            </a:r>
          </a:p>
        </p:txBody>
      </p:sp>
      <p:grpSp>
        <p:nvGrpSpPr>
          <p:cNvPr id="7" name="Group 7"/>
          <p:cNvGrpSpPr/>
          <p:nvPr/>
        </p:nvGrpSpPr>
        <p:grpSpPr>
          <a:xfrm>
            <a:off x="702316" y="1459706"/>
            <a:ext cx="5499497" cy="615553"/>
            <a:chOff x="0" y="0"/>
            <a:chExt cx="7332662" cy="820738"/>
          </a:xfrm>
        </p:grpSpPr>
        <p:sp>
          <p:nvSpPr>
            <p:cNvPr id="8" name="Freeform 8"/>
            <p:cNvSpPr/>
            <p:nvPr/>
          </p:nvSpPr>
          <p:spPr>
            <a:xfrm>
              <a:off x="6350" y="6350"/>
              <a:ext cx="7320026" cy="807974"/>
            </a:xfrm>
            <a:custGeom>
              <a:avLst/>
              <a:gdLst/>
              <a:ahLst/>
              <a:cxnLst/>
              <a:rect l="l" t="t" r="r" b="b"/>
              <a:pathLst>
                <a:path w="7320026" h="807974">
                  <a:moveTo>
                    <a:pt x="0" y="403987"/>
                  </a:moveTo>
                  <a:cubicBezTo>
                    <a:pt x="0" y="180848"/>
                    <a:pt x="183388" y="0"/>
                    <a:pt x="409702" y="0"/>
                  </a:cubicBezTo>
                  <a:lnTo>
                    <a:pt x="6910324" y="0"/>
                  </a:lnTo>
                  <a:cubicBezTo>
                    <a:pt x="7136511" y="0"/>
                    <a:pt x="7320026" y="180848"/>
                    <a:pt x="7320026" y="403987"/>
                  </a:cubicBezTo>
                  <a:cubicBezTo>
                    <a:pt x="7320026" y="627126"/>
                    <a:pt x="7136638" y="807974"/>
                    <a:pt x="6910324" y="807974"/>
                  </a:cubicBezTo>
                  <a:lnTo>
                    <a:pt x="409702" y="807974"/>
                  </a:lnTo>
                  <a:cubicBezTo>
                    <a:pt x="183388" y="808101"/>
                    <a:pt x="0" y="627126"/>
                    <a:pt x="0" y="403987"/>
                  </a:cubicBezTo>
                  <a:close/>
                </a:path>
              </a:pathLst>
            </a:custGeom>
            <a:solidFill>
              <a:srgbClr val="DADBF1"/>
            </a:solidFill>
            <a:ln w="12700">
              <a:solidFill>
                <a:srgbClr val="000000"/>
              </a:solidFill>
            </a:ln>
          </p:spPr>
          <p:txBody>
            <a:bodyPr/>
            <a:lstStyle/>
            <a:p>
              <a:endParaRPr lang="en-US"/>
            </a:p>
          </p:txBody>
        </p:sp>
        <p:sp>
          <p:nvSpPr>
            <p:cNvPr id="9" name="Freeform 9"/>
            <p:cNvSpPr/>
            <p:nvPr/>
          </p:nvSpPr>
          <p:spPr>
            <a:xfrm>
              <a:off x="0" y="0"/>
              <a:ext cx="7332726" cy="820674"/>
            </a:xfrm>
            <a:custGeom>
              <a:avLst/>
              <a:gdLst/>
              <a:ahLst/>
              <a:cxnLst/>
              <a:rect l="l" t="t" r="r" b="b"/>
              <a:pathLst>
                <a:path w="7332726" h="820674">
                  <a:moveTo>
                    <a:pt x="0" y="410337"/>
                  </a:moveTo>
                  <a:cubicBezTo>
                    <a:pt x="0" y="183642"/>
                    <a:pt x="186309" y="0"/>
                    <a:pt x="416052" y="0"/>
                  </a:cubicBezTo>
                  <a:lnTo>
                    <a:pt x="6916674" y="0"/>
                  </a:lnTo>
                  <a:lnTo>
                    <a:pt x="6916674" y="6350"/>
                  </a:lnTo>
                  <a:lnTo>
                    <a:pt x="6916674" y="0"/>
                  </a:lnTo>
                  <a:cubicBezTo>
                    <a:pt x="7146290" y="0"/>
                    <a:pt x="7332726" y="183642"/>
                    <a:pt x="7332726" y="410337"/>
                  </a:cubicBezTo>
                  <a:lnTo>
                    <a:pt x="7326376" y="410337"/>
                  </a:lnTo>
                  <a:lnTo>
                    <a:pt x="7332726" y="410337"/>
                  </a:lnTo>
                  <a:lnTo>
                    <a:pt x="7326376" y="410337"/>
                  </a:lnTo>
                  <a:lnTo>
                    <a:pt x="7332726" y="410337"/>
                  </a:lnTo>
                  <a:cubicBezTo>
                    <a:pt x="7332726" y="637032"/>
                    <a:pt x="7146417" y="820674"/>
                    <a:pt x="6916674" y="820674"/>
                  </a:cubicBezTo>
                  <a:lnTo>
                    <a:pt x="6916674" y="814324"/>
                  </a:lnTo>
                  <a:lnTo>
                    <a:pt x="6916674" y="820674"/>
                  </a:lnTo>
                  <a:lnTo>
                    <a:pt x="416052" y="820674"/>
                  </a:lnTo>
                  <a:lnTo>
                    <a:pt x="416052" y="814324"/>
                  </a:lnTo>
                  <a:lnTo>
                    <a:pt x="416052" y="820674"/>
                  </a:lnTo>
                  <a:cubicBezTo>
                    <a:pt x="186309" y="820801"/>
                    <a:pt x="0" y="637032"/>
                    <a:pt x="0" y="410337"/>
                  </a:cubicBezTo>
                  <a:moveTo>
                    <a:pt x="12700" y="410337"/>
                  </a:moveTo>
                  <a:lnTo>
                    <a:pt x="6350" y="410337"/>
                  </a:lnTo>
                  <a:lnTo>
                    <a:pt x="12700" y="410337"/>
                  </a:lnTo>
                  <a:cubicBezTo>
                    <a:pt x="12700" y="629920"/>
                    <a:pt x="193167" y="808101"/>
                    <a:pt x="416052" y="808101"/>
                  </a:cubicBezTo>
                  <a:lnTo>
                    <a:pt x="6916674" y="808101"/>
                  </a:lnTo>
                  <a:cubicBezTo>
                    <a:pt x="7139559" y="808101"/>
                    <a:pt x="7320026" y="629920"/>
                    <a:pt x="7320026" y="410464"/>
                  </a:cubicBezTo>
                  <a:cubicBezTo>
                    <a:pt x="7320026" y="191008"/>
                    <a:pt x="7139432" y="12700"/>
                    <a:pt x="6916674" y="12700"/>
                  </a:cubicBezTo>
                  <a:lnTo>
                    <a:pt x="416052" y="12700"/>
                  </a:lnTo>
                  <a:lnTo>
                    <a:pt x="416052" y="6350"/>
                  </a:lnTo>
                  <a:lnTo>
                    <a:pt x="416052" y="12700"/>
                  </a:lnTo>
                  <a:cubicBezTo>
                    <a:pt x="193167" y="12700"/>
                    <a:pt x="12700" y="190881"/>
                    <a:pt x="12700" y="410337"/>
                  </a:cubicBezTo>
                  <a:close/>
                </a:path>
              </a:pathLst>
            </a:custGeom>
            <a:solidFill>
              <a:srgbClr val="C0C1D7"/>
            </a:solidFill>
            <a:ln w="12700">
              <a:solidFill>
                <a:srgbClr val="000000"/>
              </a:solidFill>
            </a:ln>
          </p:spPr>
          <p:txBody>
            <a:bodyPr/>
            <a:lstStyle/>
            <a:p>
              <a:endParaRPr lang="en-US"/>
            </a:p>
          </p:txBody>
        </p:sp>
      </p:grpSp>
      <p:sp>
        <p:nvSpPr>
          <p:cNvPr id="10" name="Freeform 10" descr="preencoded.png"/>
          <p:cNvSpPr/>
          <p:nvPr/>
        </p:nvSpPr>
        <p:spPr>
          <a:xfrm>
            <a:off x="3300565" y="1615831"/>
            <a:ext cx="303009" cy="303009"/>
          </a:xfrm>
          <a:custGeom>
            <a:avLst/>
            <a:gdLst/>
            <a:ahLst/>
            <a:cxnLst/>
            <a:rect l="l" t="t" r="r" b="b"/>
            <a:pathLst>
              <a:path w="303009" h="303009">
                <a:moveTo>
                  <a:pt x="0" y="0"/>
                </a:moveTo>
                <a:lnTo>
                  <a:pt x="303009" y="0"/>
                </a:lnTo>
                <a:lnTo>
                  <a:pt x="303009" y="303009"/>
                </a:lnTo>
                <a:lnTo>
                  <a:pt x="0" y="3030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909047" y="2253405"/>
            <a:ext cx="3295412" cy="354975"/>
          </a:xfrm>
          <a:prstGeom prst="rect">
            <a:avLst/>
          </a:prstGeom>
        </p:spPr>
        <p:txBody>
          <a:bodyPr lIns="0" tIns="0" rIns="0" bIns="0" rtlCol="0" anchor="t">
            <a:spAutoFit/>
          </a:bodyPr>
          <a:lstStyle/>
          <a:p>
            <a:pPr algn="l">
              <a:lnSpc>
                <a:spcPts val="2814"/>
              </a:lnSpc>
            </a:pPr>
            <a:r>
              <a:rPr lang="en-US" sz="2237" b="1">
                <a:solidFill>
                  <a:srgbClr val="272525"/>
                </a:solidFill>
                <a:latin typeface="Inter Bold"/>
                <a:ea typeface="Inter Bold"/>
                <a:cs typeface="Inter Bold"/>
                <a:sym typeface="Inter Bold"/>
              </a:rPr>
              <a:t>Nhân khẩu học mục tiêu</a:t>
            </a:r>
          </a:p>
        </p:txBody>
      </p:sp>
      <p:grpSp>
        <p:nvGrpSpPr>
          <p:cNvPr id="12" name="Group 12"/>
          <p:cNvGrpSpPr/>
          <p:nvPr/>
        </p:nvGrpSpPr>
        <p:grpSpPr>
          <a:xfrm>
            <a:off x="6394247" y="1459706"/>
            <a:ext cx="5499497" cy="615553"/>
            <a:chOff x="0" y="0"/>
            <a:chExt cx="7332662" cy="820738"/>
          </a:xfrm>
        </p:grpSpPr>
        <p:sp>
          <p:nvSpPr>
            <p:cNvPr id="13" name="Freeform 13"/>
            <p:cNvSpPr/>
            <p:nvPr/>
          </p:nvSpPr>
          <p:spPr>
            <a:xfrm>
              <a:off x="6350" y="6350"/>
              <a:ext cx="7320026" cy="807974"/>
            </a:xfrm>
            <a:custGeom>
              <a:avLst/>
              <a:gdLst/>
              <a:ahLst/>
              <a:cxnLst/>
              <a:rect l="l" t="t" r="r" b="b"/>
              <a:pathLst>
                <a:path w="7320026" h="807974">
                  <a:moveTo>
                    <a:pt x="0" y="403987"/>
                  </a:moveTo>
                  <a:cubicBezTo>
                    <a:pt x="0" y="180848"/>
                    <a:pt x="183388" y="0"/>
                    <a:pt x="409702" y="0"/>
                  </a:cubicBezTo>
                  <a:lnTo>
                    <a:pt x="6910324" y="0"/>
                  </a:lnTo>
                  <a:cubicBezTo>
                    <a:pt x="7136511" y="0"/>
                    <a:pt x="7320026" y="180848"/>
                    <a:pt x="7320026" y="403987"/>
                  </a:cubicBezTo>
                  <a:cubicBezTo>
                    <a:pt x="7320026" y="627126"/>
                    <a:pt x="7136638" y="807974"/>
                    <a:pt x="6910324" y="807974"/>
                  </a:cubicBezTo>
                  <a:lnTo>
                    <a:pt x="409702" y="807974"/>
                  </a:lnTo>
                  <a:cubicBezTo>
                    <a:pt x="183388" y="808101"/>
                    <a:pt x="0" y="627126"/>
                    <a:pt x="0" y="403987"/>
                  </a:cubicBezTo>
                  <a:close/>
                </a:path>
              </a:pathLst>
            </a:custGeom>
            <a:solidFill>
              <a:srgbClr val="DADBF1"/>
            </a:solidFill>
            <a:ln w="12700">
              <a:solidFill>
                <a:srgbClr val="000000"/>
              </a:solidFill>
            </a:ln>
          </p:spPr>
          <p:txBody>
            <a:bodyPr/>
            <a:lstStyle/>
            <a:p>
              <a:endParaRPr lang="en-US"/>
            </a:p>
          </p:txBody>
        </p:sp>
        <p:sp>
          <p:nvSpPr>
            <p:cNvPr id="14" name="Freeform 14"/>
            <p:cNvSpPr/>
            <p:nvPr/>
          </p:nvSpPr>
          <p:spPr>
            <a:xfrm>
              <a:off x="0" y="0"/>
              <a:ext cx="7332726" cy="820674"/>
            </a:xfrm>
            <a:custGeom>
              <a:avLst/>
              <a:gdLst/>
              <a:ahLst/>
              <a:cxnLst/>
              <a:rect l="l" t="t" r="r" b="b"/>
              <a:pathLst>
                <a:path w="7332726" h="820674">
                  <a:moveTo>
                    <a:pt x="0" y="410337"/>
                  </a:moveTo>
                  <a:cubicBezTo>
                    <a:pt x="0" y="183642"/>
                    <a:pt x="186309" y="0"/>
                    <a:pt x="416052" y="0"/>
                  </a:cubicBezTo>
                  <a:lnTo>
                    <a:pt x="6916674" y="0"/>
                  </a:lnTo>
                  <a:lnTo>
                    <a:pt x="6916674" y="6350"/>
                  </a:lnTo>
                  <a:lnTo>
                    <a:pt x="6916674" y="0"/>
                  </a:lnTo>
                  <a:cubicBezTo>
                    <a:pt x="7146290" y="0"/>
                    <a:pt x="7332726" y="183642"/>
                    <a:pt x="7332726" y="410337"/>
                  </a:cubicBezTo>
                  <a:lnTo>
                    <a:pt x="7326376" y="410337"/>
                  </a:lnTo>
                  <a:lnTo>
                    <a:pt x="7332726" y="410337"/>
                  </a:lnTo>
                  <a:lnTo>
                    <a:pt x="7326376" y="410337"/>
                  </a:lnTo>
                  <a:lnTo>
                    <a:pt x="7332726" y="410337"/>
                  </a:lnTo>
                  <a:cubicBezTo>
                    <a:pt x="7332726" y="637032"/>
                    <a:pt x="7146417" y="820674"/>
                    <a:pt x="6916674" y="820674"/>
                  </a:cubicBezTo>
                  <a:lnTo>
                    <a:pt x="6916674" y="814324"/>
                  </a:lnTo>
                  <a:lnTo>
                    <a:pt x="6916674" y="820674"/>
                  </a:lnTo>
                  <a:lnTo>
                    <a:pt x="416052" y="820674"/>
                  </a:lnTo>
                  <a:lnTo>
                    <a:pt x="416052" y="814324"/>
                  </a:lnTo>
                  <a:lnTo>
                    <a:pt x="416052" y="820674"/>
                  </a:lnTo>
                  <a:cubicBezTo>
                    <a:pt x="186309" y="820801"/>
                    <a:pt x="0" y="637032"/>
                    <a:pt x="0" y="410337"/>
                  </a:cubicBezTo>
                  <a:moveTo>
                    <a:pt x="12700" y="410337"/>
                  </a:moveTo>
                  <a:lnTo>
                    <a:pt x="6350" y="410337"/>
                  </a:lnTo>
                  <a:lnTo>
                    <a:pt x="12700" y="410337"/>
                  </a:lnTo>
                  <a:cubicBezTo>
                    <a:pt x="12700" y="629920"/>
                    <a:pt x="193167" y="808101"/>
                    <a:pt x="416052" y="808101"/>
                  </a:cubicBezTo>
                  <a:lnTo>
                    <a:pt x="6916674" y="808101"/>
                  </a:lnTo>
                  <a:cubicBezTo>
                    <a:pt x="7139559" y="808101"/>
                    <a:pt x="7320026" y="629920"/>
                    <a:pt x="7320026" y="410464"/>
                  </a:cubicBezTo>
                  <a:cubicBezTo>
                    <a:pt x="7320026" y="191008"/>
                    <a:pt x="7139432" y="12700"/>
                    <a:pt x="6916674" y="12700"/>
                  </a:cubicBezTo>
                  <a:lnTo>
                    <a:pt x="416052" y="12700"/>
                  </a:lnTo>
                  <a:lnTo>
                    <a:pt x="416052" y="6350"/>
                  </a:lnTo>
                  <a:lnTo>
                    <a:pt x="416052" y="12700"/>
                  </a:lnTo>
                  <a:cubicBezTo>
                    <a:pt x="193167" y="12700"/>
                    <a:pt x="12700" y="190881"/>
                    <a:pt x="12700" y="410337"/>
                  </a:cubicBezTo>
                  <a:close/>
                </a:path>
              </a:pathLst>
            </a:custGeom>
            <a:solidFill>
              <a:srgbClr val="C0C1D7"/>
            </a:solidFill>
            <a:ln w="12700">
              <a:solidFill>
                <a:srgbClr val="000000"/>
              </a:solidFill>
            </a:ln>
          </p:spPr>
          <p:txBody>
            <a:bodyPr/>
            <a:lstStyle/>
            <a:p>
              <a:endParaRPr lang="en-US"/>
            </a:p>
          </p:txBody>
        </p:sp>
      </p:grpSp>
      <p:sp>
        <p:nvSpPr>
          <p:cNvPr id="15" name="Freeform 15" descr="preencoded.png"/>
          <p:cNvSpPr/>
          <p:nvPr/>
        </p:nvSpPr>
        <p:spPr>
          <a:xfrm>
            <a:off x="8992495" y="1615831"/>
            <a:ext cx="303009" cy="303009"/>
          </a:xfrm>
          <a:custGeom>
            <a:avLst/>
            <a:gdLst/>
            <a:ahLst/>
            <a:cxnLst/>
            <a:rect l="l" t="t" r="r" b="b"/>
            <a:pathLst>
              <a:path w="303009" h="303009">
                <a:moveTo>
                  <a:pt x="0" y="0"/>
                </a:moveTo>
                <a:lnTo>
                  <a:pt x="303010" y="0"/>
                </a:lnTo>
                <a:lnTo>
                  <a:pt x="303010" y="303009"/>
                </a:lnTo>
                <a:lnTo>
                  <a:pt x="0" y="303009"/>
                </a:lnTo>
                <a:lnTo>
                  <a:pt x="0" y="0"/>
                </a:lnTo>
                <a:close/>
              </a:path>
            </a:pathLst>
          </a:custGeom>
          <a:blipFill>
            <a:blip r:embed="rId5">
              <a:extLst>
                <a:ext uri="{96DAC541-7B7A-43D3-8B79-37D633B846F1}">
                  <asvg:svgBlip xmlns:asvg="http://schemas.microsoft.com/office/drawing/2016/SVG/main" r:embed="rId6"/>
                </a:ext>
              </a:extLst>
            </a:blip>
            <a:stretch>
              <a:fillRect t="-6249" b="-6252"/>
            </a:stretch>
          </a:blipFill>
        </p:spPr>
        <p:txBody>
          <a:bodyPr/>
          <a:lstStyle/>
          <a:p>
            <a:endParaRPr lang="en-US"/>
          </a:p>
        </p:txBody>
      </p:sp>
      <p:sp>
        <p:nvSpPr>
          <p:cNvPr id="16" name="TextBox 16"/>
          <p:cNvSpPr txBox="1"/>
          <p:nvPr/>
        </p:nvSpPr>
        <p:spPr>
          <a:xfrm>
            <a:off x="6600977" y="2253405"/>
            <a:ext cx="3054310" cy="354975"/>
          </a:xfrm>
          <a:prstGeom prst="rect">
            <a:avLst/>
          </a:prstGeom>
        </p:spPr>
        <p:txBody>
          <a:bodyPr lIns="0" tIns="0" rIns="0" bIns="0" rtlCol="0" anchor="t">
            <a:spAutoFit/>
          </a:bodyPr>
          <a:lstStyle/>
          <a:p>
            <a:pPr algn="l">
              <a:lnSpc>
                <a:spcPts val="2814"/>
              </a:lnSpc>
            </a:pPr>
            <a:r>
              <a:rPr lang="en-US" sz="2237" b="1">
                <a:solidFill>
                  <a:srgbClr val="272525"/>
                </a:solidFill>
                <a:latin typeface="Inter Bold"/>
                <a:ea typeface="Inter Bold"/>
                <a:cs typeface="Inter Bold"/>
                <a:sym typeface="Inter Bold"/>
              </a:rPr>
              <a:t>Sở thích &amp; Phong cách</a:t>
            </a:r>
          </a:p>
        </p:txBody>
      </p:sp>
      <p:grpSp>
        <p:nvGrpSpPr>
          <p:cNvPr id="17" name="Group 17"/>
          <p:cNvGrpSpPr/>
          <p:nvPr/>
        </p:nvGrpSpPr>
        <p:grpSpPr>
          <a:xfrm>
            <a:off x="12086187" y="1459706"/>
            <a:ext cx="5499497" cy="615553"/>
            <a:chOff x="0" y="0"/>
            <a:chExt cx="7332662" cy="820738"/>
          </a:xfrm>
        </p:grpSpPr>
        <p:sp>
          <p:nvSpPr>
            <p:cNvPr id="18" name="Freeform 18"/>
            <p:cNvSpPr/>
            <p:nvPr/>
          </p:nvSpPr>
          <p:spPr>
            <a:xfrm>
              <a:off x="6350" y="6350"/>
              <a:ext cx="7320026" cy="807974"/>
            </a:xfrm>
            <a:custGeom>
              <a:avLst/>
              <a:gdLst/>
              <a:ahLst/>
              <a:cxnLst/>
              <a:rect l="l" t="t" r="r" b="b"/>
              <a:pathLst>
                <a:path w="7320026" h="807974">
                  <a:moveTo>
                    <a:pt x="0" y="403987"/>
                  </a:moveTo>
                  <a:cubicBezTo>
                    <a:pt x="0" y="180848"/>
                    <a:pt x="183388" y="0"/>
                    <a:pt x="409702" y="0"/>
                  </a:cubicBezTo>
                  <a:lnTo>
                    <a:pt x="6910324" y="0"/>
                  </a:lnTo>
                  <a:cubicBezTo>
                    <a:pt x="7136511" y="0"/>
                    <a:pt x="7320026" y="180848"/>
                    <a:pt x="7320026" y="403987"/>
                  </a:cubicBezTo>
                  <a:cubicBezTo>
                    <a:pt x="7320026" y="627126"/>
                    <a:pt x="7136638" y="807974"/>
                    <a:pt x="6910324" y="807974"/>
                  </a:cubicBezTo>
                  <a:lnTo>
                    <a:pt x="409702" y="807974"/>
                  </a:lnTo>
                  <a:cubicBezTo>
                    <a:pt x="183388" y="808101"/>
                    <a:pt x="0" y="627126"/>
                    <a:pt x="0" y="403987"/>
                  </a:cubicBezTo>
                  <a:close/>
                </a:path>
              </a:pathLst>
            </a:custGeom>
            <a:solidFill>
              <a:srgbClr val="DADBF1"/>
            </a:solidFill>
            <a:ln w="12700">
              <a:solidFill>
                <a:srgbClr val="000000"/>
              </a:solidFill>
            </a:ln>
          </p:spPr>
          <p:txBody>
            <a:bodyPr/>
            <a:lstStyle/>
            <a:p>
              <a:endParaRPr lang="en-US"/>
            </a:p>
          </p:txBody>
        </p:sp>
        <p:sp>
          <p:nvSpPr>
            <p:cNvPr id="19" name="Freeform 19"/>
            <p:cNvSpPr/>
            <p:nvPr/>
          </p:nvSpPr>
          <p:spPr>
            <a:xfrm>
              <a:off x="0" y="0"/>
              <a:ext cx="7332726" cy="820674"/>
            </a:xfrm>
            <a:custGeom>
              <a:avLst/>
              <a:gdLst/>
              <a:ahLst/>
              <a:cxnLst/>
              <a:rect l="l" t="t" r="r" b="b"/>
              <a:pathLst>
                <a:path w="7332726" h="820674">
                  <a:moveTo>
                    <a:pt x="0" y="410337"/>
                  </a:moveTo>
                  <a:cubicBezTo>
                    <a:pt x="0" y="183642"/>
                    <a:pt x="186309" y="0"/>
                    <a:pt x="416052" y="0"/>
                  </a:cubicBezTo>
                  <a:lnTo>
                    <a:pt x="6916674" y="0"/>
                  </a:lnTo>
                  <a:lnTo>
                    <a:pt x="6916674" y="6350"/>
                  </a:lnTo>
                  <a:lnTo>
                    <a:pt x="6916674" y="0"/>
                  </a:lnTo>
                  <a:cubicBezTo>
                    <a:pt x="7146290" y="0"/>
                    <a:pt x="7332726" y="183642"/>
                    <a:pt x="7332726" y="410337"/>
                  </a:cubicBezTo>
                  <a:lnTo>
                    <a:pt x="7326376" y="410337"/>
                  </a:lnTo>
                  <a:lnTo>
                    <a:pt x="7332726" y="410337"/>
                  </a:lnTo>
                  <a:lnTo>
                    <a:pt x="7326376" y="410337"/>
                  </a:lnTo>
                  <a:lnTo>
                    <a:pt x="7332726" y="410337"/>
                  </a:lnTo>
                  <a:cubicBezTo>
                    <a:pt x="7332726" y="637032"/>
                    <a:pt x="7146417" y="820674"/>
                    <a:pt x="6916674" y="820674"/>
                  </a:cubicBezTo>
                  <a:lnTo>
                    <a:pt x="6916674" y="814324"/>
                  </a:lnTo>
                  <a:lnTo>
                    <a:pt x="6916674" y="820674"/>
                  </a:lnTo>
                  <a:lnTo>
                    <a:pt x="416052" y="820674"/>
                  </a:lnTo>
                  <a:lnTo>
                    <a:pt x="416052" y="814324"/>
                  </a:lnTo>
                  <a:lnTo>
                    <a:pt x="416052" y="820674"/>
                  </a:lnTo>
                  <a:cubicBezTo>
                    <a:pt x="186309" y="820801"/>
                    <a:pt x="0" y="637032"/>
                    <a:pt x="0" y="410337"/>
                  </a:cubicBezTo>
                  <a:moveTo>
                    <a:pt x="12700" y="410337"/>
                  </a:moveTo>
                  <a:lnTo>
                    <a:pt x="6350" y="410337"/>
                  </a:lnTo>
                  <a:lnTo>
                    <a:pt x="12700" y="410337"/>
                  </a:lnTo>
                  <a:cubicBezTo>
                    <a:pt x="12700" y="629920"/>
                    <a:pt x="193167" y="808101"/>
                    <a:pt x="416052" y="808101"/>
                  </a:cubicBezTo>
                  <a:lnTo>
                    <a:pt x="6916674" y="808101"/>
                  </a:lnTo>
                  <a:cubicBezTo>
                    <a:pt x="7139559" y="808101"/>
                    <a:pt x="7320026" y="629920"/>
                    <a:pt x="7320026" y="410464"/>
                  </a:cubicBezTo>
                  <a:cubicBezTo>
                    <a:pt x="7320026" y="191008"/>
                    <a:pt x="7139432" y="12700"/>
                    <a:pt x="6916674" y="12700"/>
                  </a:cubicBezTo>
                  <a:lnTo>
                    <a:pt x="416052" y="12700"/>
                  </a:lnTo>
                  <a:lnTo>
                    <a:pt x="416052" y="6350"/>
                  </a:lnTo>
                  <a:lnTo>
                    <a:pt x="416052" y="12700"/>
                  </a:lnTo>
                  <a:cubicBezTo>
                    <a:pt x="193167" y="12700"/>
                    <a:pt x="12700" y="190881"/>
                    <a:pt x="12700" y="410337"/>
                  </a:cubicBezTo>
                  <a:close/>
                </a:path>
              </a:pathLst>
            </a:custGeom>
            <a:solidFill>
              <a:srgbClr val="C0C1D7"/>
            </a:solidFill>
            <a:ln w="12700">
              <a:solidFill>
                <a:srgbClr val="000000"/>
              </a:solidFill>
            </a:ln>
          </p:spPr>
          <p:txBody>
            <a:bodyPr/>
            <a:lstStyle/>
            <a:p>
              <a:endParaRPr lang="en-US"/>
            </a:p>
          </p:txBody>
        </p:sp>
      </p:grpSp>
      <p:sp>
        <p:nvSpPr>
          <p:cNvPr id="20" name="Freeform 20" descr="preencoded.png"/>
          <p:cNvSpPr/>
          <p:nvPr/>
        </p:nvSpPr>
        <p:spPr>
          <a:xfrm>
            <a:off x="14684426" y="1615831"/>
            <a:ext cx="303009" cy="303009"/>
          </a:xfrm>
          <a:custGeom>
            <a:avLst/>
            <a:gdLst/>
            <a:ahLst/>
            <a:cxnLst/>
            <a:rect l="l" t="t" r="r" b="b"/>
            <a:pathLst>
              <a:path w="303009" h="303009">
                <a:moveTo>
                  <a:pt x="0" y="0"/>
                </a:moveTo>
                <a:lnTo>
                  <a:pt x="303009" y="0"/>
                </a:lnTo>
                <a:lnTo>
                  <a:pt x="303009" y="303009"/>
                </a:lnTo>
                <a:lnTo>
                  <a:pt x="0" y="3030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1" name="TextBox 21"/>
          <p:cNvSpPr txBox="1"/>
          <p:nvPr/>
        </p:nvSpPr>
        <p:spPr>
          <a:xfrm>
            <a:off x="12292908" y="2253405"/>
            <a:ext cx="2387441" cy="354975"/>
          </a:xfrm>
          <a:prstGeom prst="rect">
            <a:avLst/>
          </a:prstGeom>
        </p:spPr>
        <p:txBody>
          <a:bodyPr lIns="0" tIns="0" rIns="0" bIns="0" rtlCol="0" anchor="t">
            <a:spAutoFit/>
          </a:bodyPr>
          <a:lstStyle/>
          <a:p>
            <a:pPr algn="l">
              <a:lnSpc>
                <a:spcPts val="2814"/>
              </a:lnSpc>
            </a:pPr>
            <a:r>
              <a:rPr lang="en-US" sz="2237" b="1">
                <a:solidFill>
                  <a:srgbClr val="272525"/>
                </a:solidFill>
                <a:latin typeface="Inter Bold"/>
                <a:ea typeface="Inter Bold"/>
                <a:cs typeface="Inter Bold"/>
                <a:sym typeface="Inter Bold"/>
              </a:rPr>
              <a:t>Chức năng cốt lõi</a:t>
            </a:r>
          </a:p>
        </p:txBody>
      </p:sp>
      <p:sp>
        <p:nvSpPr>
          <p:cNvPr id="22" name="TextBox 22"/>
          <p:cNvSpPr txBox="1"/>
          <p:nvPr/>
        </p:nvSpPr>
        <p:spPr>
          <a:xfrm>
            <a:off x="707079" y="3209773"/>
            <a:ext cx="4949723" cy="388296"/>
          </a:xfrm>
          <a:prstGeom prst="rect">
            <a:avLst/>
          </a:prstGeom>
        </p:spPr>
        <p:txBody>
          <a:bodyPr lIns="0" tIns="0" rIns="0" bIns="0" rtlCol="0" anchor="t">
            <a:spAutoFit/>
          </a:bodyPr>
          <a:lstStyle/>
          <a:p>
            <a:pPr algn="l">
              <a:lnSpc>
                <a:spcPts val="2937"/>
              </a:lnSpc>
            </a:pPr>
            <a:r>
              <a:rPr lang="en-US" sz="2375" b="1">
                <a:solidFill>
                  <a:srgbClr val="000000"/>
                </a:solidFill>
                <a:latin typeface="Inter Bold"/>
                <a:ea typeface="Inter Bold"/>
                <a:cs typeface="Inter Bold"/>
                <a:sym typeface="Inter Bold"/>
              </a:rPr>
              <a:t>Đối tượng chúng tôi xây dựng cho</a:t>
            </a:r>
          </a:p>
        </p:txBody>
      </p:sp>
      <p:sp>
        <p:nvSpPr>
          <p:cNvPr id="23" name="TextBox 23"/>
          <p:cNvSpPr txBox="1"/>
          <p:nvPr/>
        </p:nvSpPr>
        <p:spPr>
          <a:xfrm>
            <a:off x="707079" y="3733352"/>
            <a:ext cx="8052513" cy="1086485"/>
          </a:xfrm>
          <a:prstGeom prst="rect">
            <a:avLst/>
          </a:prstGeom>
        </p:spPr>
        <p:txBody>
          <a:bodyPr lIns="0" tIns="0" rIns="0" bIns="0" rtlCol="0" anchor="t">
            <a:spAutoFit/>
          </a:bodyPr>
          <a:lstStyle/>
          <a:p>
            <a:pPr algn="l">
              <a:lnSpc>
                <a:spcPts val="2979"/>
              </a:lnSpc>
            </a:pPr>
            <a:r>
              <a:rPr lang="en-US" sz="1862">
                <a:solidFill>
                  <a:srgbClr val="272525"/>
                </a:solidFill>
                <a:latin typeface="Inter"/>
                <a:ea typeface="Inter"/>
                <a:cs typeface="Inter"/>
                <a:sym typeface="Inter"/>
              </a:rPr>
              <a:t>Đối tượng chính bao gồm người dùng từ 18-35 tuổi, những người hoạt động tích cực trên thiết bị di động và có sở thích mạnh mẽ đối với phong cách thời trang tối giản và hiện đại.</a:t>
            </a:r>
          </a:p>
        </p:txBody>
      </p:sp>
      <p:sp>
        <p:nvSpPr>
          <p:cNvPr id="24" name="TextBox 24"/>
          <p:cNvSpPr txBox="1"/>
          <p:nvPr/>
        </p:nvSpPr>
        <p:spPr>
          <a:xfrm>
            <a:off x="707079" y="4884391"/>
            <a:ext cx="8190462" cy="715010"/>
          </a:xfrm>
          <a:prstGeom prst="rect">
            <a:avLst/>
          </a:prstGeom>
        </p:spPr>
        <p:txBody>
          <a:bodyPr lIns="0" tIns="0" rIns="0" bIns="0" rtlCol="0" anchor="t">
            <a:spAutoFit/>
          </a:bodyPr>
          <a:lstStyle/>
          <a:p>
            <a:pPr algn="l">
              <a:lnSpc>
                <a:spcPts val="2979"/>
              </a:lnSpc>
            </a:pPr>
            <a:r>
              <a:rPr lang="en-US" sz="1862">
                <a:solidFill>
                  <a:srgbClr val="272525"/>
                </a:solidFill>
                <a:latin typeface="Inter"/>
                <a:ea typeface="Inter"/>
                <a:cs typeface="Inter"/>
                <a:sym typeface="Inter"/>
              </a:rPr>
              <a:t>Những người dùng này coi trọng tốc độ, thiết kế gọn gàng và quy trình thanh toán hiệu quả.</a:t>
            </a:r>
          </a:p>
        </p:txBody>
      </p:sp>
      <p:sp>
        <p:nvSpPr>
          <p:cNvPr id="25" name="TextBox 25"/>
          <p:cNvSpPr txBox="1"/>
          <p:nvPr/>
        </p:nvSpPr>
        <p:spPr>
          <a:xfrm>
            <a:off x="707079" y="6072483"/>
            <a:ext cx="6779571" cy="388296"/>
          </a:xfrm>
          <a:prstGeom prst="rect">
            <a:avLst/>
          </a:prstGeom>
        </p:spPr>
        <p:txBody>
          <a:bodyPr lIns="0" tIns="0" rIns="0" bIns="0" rtlCol="0" anchor="t">
            <a:spAutoFit/>
          </a:bodyPr>
          <a:lstStyle/>
          <a:p>
            <a:pPr algn="l">
              <a:lnSpc>
                <a:spcPts val="2937"/>
              </a:lnSpc>
            </a:pPr>
            <a:r>
              <a:rPr lang="en-US" sz="2375" b="1">
                <a:solidFill>
                  <a:srgbClr val="000000"/>
                </a:solidFill>
                <a:latin typeface="Inter Bold"/>
                <a:ea typeface="Inter Bold"/>
                <a:cs typeface="Inter Bold"/>
                <a:sym typeface="Inter Bold"/>
              </a:rPr>
              <a:t>Phạm vi dự án: Các hoạt động cốt lõi tập trung</a:t>
            </a:r>
          </a:p>
        </p:txBody>
      </p:sp>
      <p:sp>
        <p:nvSpPr>
          <p:cNvPr id="26" name="TextBox 26"/>
          <p:cNvSpPr txBox="1"/>
          <p:nvPr/>
        </p:nvSpPr>
        <p:spPr>
          <a:xfrm>
            <a:off x="707079" y="6706638"/>
            <a:ext cx="201959" cy="309562"/>
          </a:xfrm>
          <a:prstGeom prst="rect">
            <a:avLst/>
          </a:prstGeom>
        </p:spPr>
        <p:txBody>
          <a:bodyPr lIns="0" tIns="0" rIns="0" bIns="0" rtlCol="0" anchor="t">
            <a:spAutoFit/>
          </a:bodyPr>
          <a:lstStyle/>
          <a:p>
            <a:pPr algn="l">
              <a:lnSpc>
                <a:spcPts val="2499"/>
              </a:lnSpc>
            </a:pPr>
            <a:r>
              <a:rPr lang="en-US" sz="1562">
                <a:solidFill>
                  <a:srgbClr val="272525"/>
                </a:solidFill>
                <a:latin typeface="Inter Light"/>
                <a:ea typeface="Inter Light"/>
                <a:cs typeface="Inter Light"/>
                <a:sym typeface="Inter Light"/>
              </a:rPr>
              <a:t>01</a:t>
            </a:r>
          </a:p>
        </p:txBody>
      </p:sp>
      <p:grpSp>
        <p:nvGrpSpPr>
          <p:cNvPr id="27" name="Group 27"/>
          <p:cNvGrpSpPr/>
          <p:nvPr/>
        </p:nvGrpSpPr>
        <p:grpSpPr>
          <a:xfrm>
            <a:off x="707079" y="7078418"/>
            <a:ext cx="8335861" cy="28575"/>
            <a:chOff x="0" y="0"/>
            <a:chExt cx="11114481" cy="38100"/>
          </a:xfrm>
        </p:grpSpPr>
        <p:sp>
          <p:nvSpPr>
            <p:cNvPr id="28" name="Freeform 28"/>
            <p:cNvSpPr/>
            <p:nvPr/>
          </p:nvSpPr>
          <p:spPr>
            <a:xfrm>
              <a:off x="0" y="0"/>
              <a:ext cx="11114532" cy="38100"/>
            </a:xfrm>
            <a:custGeom>
              <a:avLst/>
              <a:gdLst/>
              <a:ahLst/>
              <a:cxnLst/>
              <a:rect l="l" t="t" r="r" b="b"/>
              <a:pathLst>
                <a:path w="11114532" h="38100">
                  <a:moveTo>
                    <a:pt x="0" y="0"/>
                  </a:moveTo>
                  <a:lnTo>
                    <a:pt x="11114532" y="0"/>
                  </a:lnTo>
                  <a:lnTo>
                    <a:pt x="11114532" y="38100"/>
                  </a:lnTo>
                  <a:lnTo>
                    <a:pt x="0" y="38100"/>
                  </a:lnTo>
                  <a:close/>
                </a:path>
              </a:pathLst>
            </a:custGeom>
            <a:solidFill>
              <a:srgbClr val="4950BC"/>
            </a:solidFill>
            <a:ln w="12700">
              <a:solidFill>
                <a:srgbClr val="000000"/>
              </a:solidFill>
            </a:ln>
          </p:spPr>
          <p:txBody>
            <a:bodyPr/>
            <a:lstStyle/>
            <a:p>
              <a:endParaRPr lang="en-US"/>
            </a:p>
          </p:txBody>
        </p:sp>
      </p:grpSp>
      <p:sp>
        <p:nvSpPr>
          <p:cNvPr id="29" name="TextBox 29"/>
          <p:cNvSpPr txBox="1"/>
          <p:nvPr/>
        </p:nvSpPr>
        <p:spPr>
          <a:xfrm>
            <a:off x="707079" y="7217416"/>
            <a:ext cx="1848088" cy="327875"/>
          </a:xfrm>
          <a:prstGeom prst="rect">
            <a:avLst/>
          </a:prstGeom>
        </p:spPr>
        <p:txBody>
          <a:bodyPr lIns="0" tIns="0" rIns="0" bIns="0" rtlCol="0" anchor="t">
            <a:spAutoFit/>
          </a:bodyPr>
          <a:lstStyle/>
          <a:p>
            <a:pPr algn="l">
              <a:lnSpc>
                <a:spcPts val="2563"/>
              </a:lnSpc>
            </a:pPr>
            <a:r>
              <a:rPr lang="en-US" sz="2037" b="1">
                <a:solidFill>
                  <a:srgbClr val="272525"/>
                </a:solidFill>
                <a:latin typeface="Inter Bold"/>
                <a:ea typeface="Inter Bold"/>
                <a:cs typeface="Inter Bold"/>
                <a:sym typeface="Inter Bold"/>
              </a:rPr>
              <a:t>Xem sản phẩm</a:t>
            </a:r>
          </a:p>
        </p:txBody>
      </p:sp>
      <p:sp>
        <p:nvSpPr>
          <p:cNvPr id="30" name="TextBox 30"/>
          <p:cNvSpPr txBox="1"/>
          <p:nvPr/>
        </p:nvSpPr>
        <p:spPr>
          <a:xfrm>
            <a:off x="707079" y="7606608"/>
            <a:ext cx="8335861" cy="343535"/>
          </a:xfrm>
          <a:prstGeom prst="rect">
            <a:avLst/>
          </a:prstGeom>
        </p:spPr>
        <p:txBody>
          <a:bodyPr lIns="0" tIns="0" rIns="0" bIns="0" rtlCol="0" anchor="t">
            <a:spAutoFit/>
          </a:bodyPr>
          <a:lstStyle/>
          <a:p>
            <a:pPr algn="l">
              <a:lnSpc>
                <a:spcPts val="2979"/>
              </a:lnSpc>
            </a:pPr>
            <a:r>
              <a:rPr lang="en-US" sz="1862">
                <a:solidFill>
                  <a:srgbClr val="272525"/>
                </a:solidFill>
                <a:latin typeface="Inter"/>
                <a:ea typeface="Inter"/>
                <a:cs typeface="Inter"/>
                <a:sym typeface="Inter"/>
              </a:rPr>
              <a:t>Duyệt sản phẩm trực quan và thông tin sản phẩm chi tiết.</a:t>
            </a:r>
          </a:p>
        </p:txBody>
      </p:sp>
      <p:sp>
        <p:nvSpPr>
          <p:cNvPr id="31" name="TextBox 31"/>
          <p:cNvSpPr txBox="1"/>
          <p:nvPr/>
        </p:nvSpPr>
        <p:spPr>
          <a:xfrm>
            <a:off x="9244908" y="6706638"/>
            <a:ext cx="201959" cy="309562"/>
          </a:xfrm>
          <a:prstGeom prst="rect">
            <a:avLst/>
          </a:prstGeom>
        </p:spPr>
        <p:txBody>
          <a:bodyPr lIns="0" tIns="0" rIns="0" bIns="0" rtlCol="0" anchor="t">
            <a:spAutoFit/>
          </a:bodyPr>
          <a:lstStyle/>
          <a:p>
            <a:pPr algn="l">
              <a:lnSpc>
                <a:spcPts val="2499"/>
              </a:lnSpc>
            </a:pPr>
            <a:r>
              <a:rPr lang="en-US" sz="1562">
                <a:solidFill>
                  <a:srgbClr val="272525"/>
                </a:solidFill>
                <a:latin typeface="Inter Light"/>
                <a:ea typeface="Inter Light"/>
                <a:cs typeface="Inter Light"/>
                <a:sym typeface="Inter Light"/>
              </a:rPr>
              <a:t>02</a:t>
            </a:r>
          </a:p>
        </p:txBody>
      </p:sp>
      <p:grpSp>
        <p:nvGrpSpPr>
          <p:cNvPr id="32" name="Group 32"/>
          <p:cNvGrpSpPr/>
          <p:nvPr/>
        </p:nvGrpSpPr>
        <p:grpSpPr>
          <a:xfrm>
            <a:off x="9244908" y="7078418"/>
            <a:ext cx="8336013" cy="28575"/>
            <a:chOff x="0" y="0"/>
            <a:chExt cx="11114684" cy="38100"/>
          </a:xfrm>
        </p:grpSpPr>
        <p:sp>
          <p:nvSpPr>
            <p:cNvPr id="33" name="Freeform 33"/>
            <p:cNvSpPr/>
            <p:nvPr/>
          </p:nvSpPr>
          <p:spPr>
            <a:xfrm>
              <a:off x="0" y="0"/>
              <a:ext cx="11114659" cy="38100"/>
            </a:xfrm>
            <a:custGeom>
              <a:avLst/>
              <a:gdLst/>
              <a:ahLst/>
              <a:cxnLst/>
              <a:rect l="l" t="t" r="r" b="b"/>
              <a:pathLst>
                <a:path w="11114659" h="38100">
                  <a:moveTo>
                    <a:pt x="0" y="0"/>
                  </a:moveTo>
                  <a:lnTo>
                    <a:pt x="11114659" y="0"/>
                  </a:lnTo>
                  <a:lnTo>
                    <a:pt x="11114659" y="38100"/>
                  </a:lnTo>
                  <a:lnTo>
                    <a:pt x="0" y="38100"/>
                  </a:lnTo>
                  <a:close/>
                </a:path>
              </a:pathLst>
            </a:custGeom>
            <a:solidFill>
              <a:srgbClr val="4950BC"/>
            </a:solidFill>
            <a:ln w="12700">
              <a:solidFill>
                <a:srgbClr val="000000"/>
              </a:solidFill>
            </a:ln>
          </p:spPr>
          <p:txBody>
            <a:bodyPr/>
            <a:lstStyle/>
            <a:p>
              <a:endParaRPr lang="en-US"/>
            </a:p>
          </p:txBody>
        </p:sp>
      </p:grpSp>
      <p:sp>
        <p:nvSpPr>
          <p:cNvPr id="34" name="TextBox 34"/>
          <p:cNvSpPr txBox="1"/>
          <p:nvPr/>
        </p:nvSpPr>
        <p:spPr>
          <a:xfrm>
            <a:off x="9244908" y="7217416"/>
            <a:ext cx="2082046" cy="327875"/>
          </a:xfrm>
          <a:prstGeom prst="rect">
            <a:avLst/>
          </a:prstGeom>
        </p:spPr>
        <p:txBody>
          <a:bodyPr lIns="0" tIns="0" rIns="0" bIns="0" rtlCol="0" anchor="t">
            <a:spAutoFit/>
          </a:bodyPr>
          <a:lstStyle/>
          <a:p>
            <a:pPr algn="l">
              <a:lnSpc>
                <a:spcPts val="2563"/>
              </a:lnSpc>
            </a:pPr>
            <a:r>
              <a:rPr lang="en-US" sz="2037" b="1">
                <a:solidFill>
                  <a:srgbClr val="272525"/>
                </a:solidFill>
                <a:latin typeface="Inter Bold"/>
                <a:ea typeface="Inter Bold"/>
                <a:cs typeface="Inter Bold"/>
                <a:sym typeface="Inter Bold"/>
              </a:rPr>
              <a:t>Quản lý giỏ hàng</a:t>
            </a:r>
          </a:p>
        </p:txBody>
      </p:sp>
      <p:sp>
        <p:nvSpPr>
          <p:cNvPr id="35" name="TextBox 35"/>
          <p:cNvSpPr txBox="1"/>
          <p:nvPr/>
        </p:nvSpPr>
        <p:spPr>
          <a:xfrm>
            <a:off x="9244908" y="7606608"/>
            <a:ext cx="8336013" cy="343535"/>
          </a:xfrm>
          <a:prstGeom prst="rect">
            <a:avLst/>
          </a:prstGeom>
        </p:spPr>
        <p:txBody>
          <a:bodyPr lIns="0" tIns="0" rIns="0" bIns="0" rtlCol="0" anchor="t">
            <a:spAutoFit/>
          </a:bodyPr>
          <a:lstStyle/>
          <a:p>
            <a:pPr algn="l">
              <a:lnSpc>
                <a:spcPts val="2979"/>
              </a:lnSpc>
            </a:pPr>
            <a:r>
              <a:rPr lang="en-US" sz="1862">
                <a:solidFill>
                  <a:srgbClr val="272525"/>
                </a:solidFill>
                <a:latin typeface="Inter"/>
                <a:ea typeface="Inter"/>
                <a:cs typeface="Inter"/>
                <a:sym typeface="Inter"/>
              </a:rPr>
              <a:t>Dễ dàng thêm, xóa và điều chỉnh số lượng.</a:t>
            </a:r>
          </a:p>
        </p:txBody>
      </p:sp>
      <p:sp>
        <p:nvSpPr>
          <p:cNvPr id="36" name="TextBox 36"/>
          <p:cNvSpPr txBox="1"/>
          <p:nvPr/>
        </p:nvSpPr>
        <p:spPr>
          <a:xfrm>
            <a:off x="707079" y="8292703"/>
            <a:ext cx="201959" cy="309562"/>
          </a:xfrm>
          <a:prstGeom prst="rect">
            <a:avLst/>
          </a:prstGeom>
        </p:spPr>
        <p:txBody>
          <a:bodyPr lIns="0" tIns="0" rIns="0" bIns="0" rtlCol="0" anchor="t">
            <a:spAutoFit/>
          </a:bodyPr>
          <a:lstStyle/>
          <a:p>
            <a:pPr algn="l">
              <a:lnSpc>
                <a:spcPts val="2499"/>
              </a:lnSpc>
            </a:pPr>
            <a:r>
              <a:rPr lang="en-US" sz="1562">
                <a:solidFill>
                  <a:srgbClr val="272525"/>
                </a:solidFill>
                <a:latin typeface="Inter Light"/>
                <a:ea typeface="Inter Light"/>
                <a:cs typeface="Inter Light"/>
                <a:sym typeface="Inter Light"/>
              </a:rPr>
              <a:t>03</a:t>
            </a:r>
          </a:p>
        </p:txBody>
      </p:sp>
      <p:grpSp>
        <p:nvGrpSpPr>
          <p:cNvPr id="37" name="Group 37"/>
          <p:cNvGrpSpPr/>
          <p:nvPr/>
        </p:nvGrpSpPr>
        <p:grpSpPr>
          <a:xfrm>
            <a:off x="707079" y="8664473"/>
            <a:ext cx="8335861" cy="28575"/>
            <a:chOff x="0" y="0"/>
            <a:chExt cx="11114481" cy="38100"/>
          </a:xfrm>
        </p:grpSpPr>
        <p:sp>
          <p:nvSpPr>
            <p:cNvPr id="38" name="Freeform 38"/>
            <p:cNvSpPr/>
            <p:nvPr/>
          </p:nvSpPr>
          <p:spPr>
            <a:xfrm>
              <a:off x="0" y="0"/>
              <a:ext cx="11114532" cy="38100"/>
            </a:xfrm>
            <a:custGeom>
              <a:avLst/>
              <a:gdLst/>
              <a:ahLst/>
              <a:cxnLst/>
              <a:rect l="l" t="t" r="r" b="b"/>
              <a:pathLst>
                <a:path w="11114532" h="38100">
                  <a:moveTo>
                    <a:pt x="0" y="0"/>
                  </a:moveTo>
                  <a:lnTo>
                    <a:pt x="11114532" y="0"/>
                  </a:lnTo>
                  <a:lnTo>
                    <a:pt x="11114532" y="38100"/>
                  </a:lnTo>
                  <a:lnTo>
                    <a:pt x="0" y="38100"/>
                  </a:lnTo>
                  <a:close/>
                </a:path>
              </a:pathLst>
            </a:custGeom>
            <a:solidFill>
              <a:srgbClr val="4950BC"/>
            </a:solidFill>
            <a:ln w="12700">
              <a:solidFill>
                <a:srgbClr val="000000"/>
              </a:solidFill>
            </a:ln>
          </p:spPr>
          <p:txBody>
            <a:bodyPr/>
            <a:lstStyle/>
            <a:p>
              <a:endParaRPr lang="en-US"/>
            </a:p>
          </p:txBody>
        </p:sp>
      </p:grpSp>
      <p:sp>
        <p:nvSpPr>
          <p:cNvPr id="39" name="TextBox 39"/>
          <p:cNvSpPr txBox="1"/>
          <p:nvPr/>
        </p:nvSpPr>
        <p:spPr>
          <a:xfrm>
            <a:off x="707079" y="8803481"/>
            <a:ext cx="1127165" cy="327875"/>
          </a:xfrm>
          <a:prstGeom prst="rect">
            <a:avLst/>
          </a:prstGeom>
        </p:spPr>
        <p:txBody>
          <a:bodyPr lIns="0" tIns="0" rIns="0" bIns="0" rtlCol="0" anchor="t">
            <a:spAutoFit/>
          </a:bodyPr>
          <a:lstStyle/>
          <a:p>
            <a:pPr algn="l">
              <a:lnSpc>
                <a:spcPts val="2563"/>
              </a:lnSpc>
            </a:pPr>
            <a:r>
              <a:rPr lang="en-US" sz="2037" b="1">
                <a:solidFill>
                  <a:srgbClr val="272525"/>
                </a:solidFill>
                <a:latin typeface="Inter Bold"/>
                <a:ea typeface="Inter Bold"/>
                <a:cs typeface="Inter Bold"/>
                <a:sym typeface="Inter Bold"/>
              </a:rPr>
              <a:t>Đặt hàng</a:t>
            </a:r>
          </a:p>
        </p:txBody>
      </p:sp>
      <p:sp>
        <p:nvSpPr>
          <p:cNvPr id="40" name="TextBox 40"/>
          <p:cNvSpPr txBox="1"/>
          <p:nvPr/>
        </p:nvSpPr>
        <p:spPr>
          <a:xfrm>
            <a:off x="707079" y="9192663"/>
            <a:ext cx="8335861" cy="343535"/>
          </a:xfrm>
          <a:prstGeom prst="rect">
            <a:avLst/>
          </a:prstGeom>
        </p:spPr>
        <p:txBody>
          <a:bodyPr lIns="0" tIns="0" rIns="0" bIns="0" rtlCol="0" anchor="t">
            <a:spAutoFit/>
          </a:bodyPr>
          <a:lstStyle/>
          <a:p>
            <a:pPr algn="l">
              <a:lnSpc>
                <a:spcPts val="2979"/>
              </a:lnSpc>
            </a:pPr>
            <a:r>
              <a:rPr lang="en-US" sz="1862">
                <a:solidFill>
                  <a:srgbClr val="272525"/>
                </a:solidFill>
                <a:latin typeface="Inter"/>
                <a:ea typeface="Inter"/>
                <a:cs typeface="Inter"/>
                <a:sym typeface="Inter"/>
              </a:rPr>
              <a:t>Quy trình thanh toán được sắp xếp hợp lý, an toàn.</a:t>
            </a:r>
          </a:p>
        </p:txBody>
      </p:sp>
      <p:sp>
        <p:nvSpPr>
          <p:cNvPr id="41" name="TextBox 41"/>
          <p:cNvSpPr txBox="1"/>
          <p:nvPr/>
        </p:nvSpPr>
        <p:spPr>
          <a:xfrm>
            <a:off x="9244908" y="8292703"/>
            <a:ext cx="201959" cy="309562"/>
          </a:xfrm>
          <a:prstGeom prst="rect">
            <a:avLst/>
          </a:prstGeom>
        </p:spPr>
        <p:txBody>
          <a:bodyPr lIns="0" tIns="0" rIns="0" bIns="0" rtlCol="0" anchor="t">
            <a:spAutoFit/>
          </a:bodyPr>
          <a:lstStyle/>
          <a:p>
            <a:pPr algn="l">
              <a:lnSpc>
                <a:spcPts val="2499"/>
              </a:lnSpc>
            </a:pPr>
            <a:r>
              <a:rPr lang="en-US" sz="1562">
                <a:solidFill>
                  <a:srgbClr val="272525"/>
                </a:solidFill>
                <a:latin typeface="Inter Light"/>
                <a:ea typeface="Inter Light"/>
                <a:cs typeface="Inter Light"/>
                <a:sym typeface="Inter Light"/>
              </a:rPr>
              <a:t>04</a:t>
            </a:r>
          </a:p>
        </p:txBody>
      </p:sp>
      <p:grpSp>
        <p:nvGrpSpPr>
          <p:cNvPr id="42" name="Group 42"/>
          <p:cNvGrpSpPr/>
          <p:nvPr/>
        </p:nvGrpSpPr>
        <p:grpSpPr>
          <a:xfrm>
            <a:off x="9244908" y="8664473"/>
            <a:ext cx="8336013" cy="28575"/>
            <a:chOff x="0" y="0"/>
            <a:chExt cx="11114684" cy="38100"/>
          </a:xfrm>
        </p:grpSpPr>
        <p:sp>
          <p:nvSpPr>
            <p:cNvPr id="43" name="Freeform 43"/>
            <p:cNvSpPr/>
            <p:nvPr/>
          </p:nvSpPr>
          <p:spPr>
            <a:xfrm>
              <a:off x="0" y="0"/>
              <a:ext cx="11114659" cy="38100"/>
            </a:xfrm>
            <a:custGeom>
              <a:avLst/>
              <a:gdLst/>
              <a:ahLst/>
              <a:cxnLst/>
              <a:rect l="l" t="t" r="r" b="b"/>
              <a:pathLst>
                <a:path w="11114659" h="38100">
                  <a:moveTo>
                    <a:pt x="0" y="0"/>
                  </a:moveTo>
                  <a:lnTo>
                    <a:pt x="11114659" y="0"/>
                  </a:lnTo>
                  <a:lnTo>
                    <a:pt x="11114659" y="38100"/>
                  </a:lnTo>
                  <a:lnTo>
                    <a:pt x="0" y="38100"/>
                  </a:lnTo>
                  <a:close/>
                </a:path>
              </a:pathLst>
            </a:custGeom>
            <a:solidFill>
              <a:srgbClr val="4950BC"/>
            </a:solidFill>
            <a:ln w="12700">
              <a:solidFill>
                <a:srgbClr val="000000"/>
              </a:solidFill>
            </a:ln>
          </p:spPr>
          <p:txBody>
            <a:bodyPr/>
            <a:lstStyle/>
            <a:p>
              <a:endParaRPr lang="en-US"/>
            </a:p>
          </p:txBody>
        </p:sp>
      </p:grpSp>
      <p:sp>
        <p:nvSpPr>
          <p:cNvPr id="44" name="TextBox 44"/>
          <p:cNvSpPr txBox="1"/>
          <p:nvPr/>
        </p:nvSpPr>
        <p:spPr>
          <a:xfrm>
            <a:off x="9244908" y="8803481"/>
            <a:ext cx="3195042" cy="327875"/>
          </a:xfrm>
          <a:prstGeom prst="rect">
            <a:avLst/>
          </a:prstGeom>
        </p:spPr>
        <p:txBody>
          <a:bodyPr lIns="0" tIns="0" rIns="0" bIns="0" rtlCol="0" anchor="t">
            <a:spAutoFit/>
          </a:bodyPr>
          <a:lstStyle/>
          <a:p>
            <a:pPr algn="l">
              <a:lnSpc>
                <a:spcPts val="2563"/>
              </a:lnSpc>
            </a:pPr>
            <a:r>
              <a:rPr lang="en-US" sz="2037" b="1">
                <a:solidFill>
                  <a:srgbClr val="272525"/>
                </a:solidFill>
                <a:latin typeface="Inter Bold"/>
                <a:ea typeface="Inter Bold"/>
                <a:cs typeface="Inter Bold"/>
                <a:sym typeface="Inter Bold"/>
              </a:rPr>
              <a:t>Quản lý tài khoản cá nhân</a:t>
            </a:r>
          </a:p>
        </p:txBody>
      </p:sp>
      <p:sp>
        <p:nvSpPr>
          <p:cNvPr id="45" name="TextBox 45"/>
          <p:cNvSpPr txBox="1"/>
          <p:nvPr/>
        </p:nvSpPr>
        <p:spPr>
          <a:xfrm>
            <a:off x="9244908" y="9192663"/>
            <a:ext cx="8336013" cy="343535"/>
          </a:xfrm>
          <a:prstGeom prst="rect">
            <a:avLst/>
          </a:prstGeom>
        </p:spPr>
        <p:txBody>
          <a:bodyPr lIns="0" tIns="0" rIns="0" bIns="0" rtlCol="0" anchor="t">
            <a:spAutoFit/>
          </a:bodyPr>
          <a:lstStyle/>
          <a:p>
            <a:pPr algn="l">
              <a:lnSpc>
                <a:spcPts val="2979"/>
              </a:lnSpc>
            </a:pPr>
            <a:r>
              <a:rPr lang="en-US" sz="1862">
                <a:solidFill>
                  <a:srgbClr val="272525"/>
                </a:solidFill>
                <a:latin typeface="Inter"/>
                <a:ea typeface="Inter"/>
                <a:cs typeface="Inter"/>
                <a:sym typeface="Inter"/>
              </a:rPr>
              <a:t>Lịch sử đặt hàng, hồ sơ người dùng và quản lý địa chỉ.</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ln>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TextBox 6"/>
          <p:cNvSpPr txBox="1"/>
          <p:nvPr/>
        </p:nvSpPr>
        <p:spPr>
          <a:xfrm>
            <a:off x="992238" y="1940566"/>
            <a:ext cx="11792902" cy="703263"/>
          </a:xfrm>
          <a:prstGeom prst="rect">
            <a:avLst/>
          </a:prstGeom>
        </p:spPr>
        <p:txBody>
          <a:bodyPr lIns="0" tIns="0" rIns="0" bIns="0" rtlCol="0" anchor="t">
            <a:spAutoFit/>
          </a:bodyPr>
          <a:lstStyle/>
          <a:p>
            <a:pPr algn="l">
              <a:lnSpc>
                <a:spcPts val="5562"/>
              </a:lnSpc>
            </a:pPr>
            <a:r>
              <a:rPr lang="en-US" sz="4437" b="1">
                <a:solidFill>
                  <a:srgbClr val="000000"/>
                </a:solidFill>
                <a:latin typeface="Inter Bold"/>
                <a:ea typeface="Inter Bold"/>
                <a:cs typeface="Inter Bold"/>
                <a:sym typeface="Inter Bold"/>
              </a:rPr>
              <a:t> Nền tảng kỹ thuật: Bộ công nghệ NowWear</a:t>
            </a:r>
          </a:p>
        </p:txBody>
      </p:sp>
      <p:grpSp>
        <p:nvGrpSpPr>
          <p:cNvPr id="7" name="Group 7"/>
          <p:cNvGrpSpPr/>
          <p:nvPr/>
        </p:nvGrpSpPr>
        <p:grpSpPr>
          <a:xfrm>
            <a:off x="987476" y="3240138"/>
            <a:ext cx="5254971" cy="5082330"/>
            <a:chOff x="0" y="0"/>
            <a:chExt cx="7006628" cy="6776441"/>
          </a:xfrm>
        </p:grpSpPr>
        <p:sp>
          <p:nvSpPr>
            <p:cNvPr id="8" name="Freeform 8"/>
            <p:cNvSpPr/>
            <p:nvPr/>
          </p:nvSpPr>
          <p:spPr>
            <a:xfrm>
              <a:off x="6350" y="6350"/>
              <a:ext cx="6993890" cy="6763639"/>
            </a:xfrm>
            <a:custGeom>
              <a:avLst/>
              <a:gdLst/>
              <a:ahLst/>
              <a:cxnLst/>
              <a:rect l="l" t="t" r="r" b="b"/>
              <a:pathLst>
                <a:path w="6993890" h="6763639">
                  <a:moveTo>
                    <a:pt x="0" y="158750"/>
                  </a:moveTo>
                  <a:cubicBezTo>
                    <a:pt x="0" y="71120"/>
                    <a:pt x="71120" y="0"/>
                    <a:pt x="158877" y="0"/>
                  </a:cubicBezTo>
                  <a:lnTo>
                    <a:pt x="6835140" y="0"/>
                  </a:lnTo>
                  <a:cubicBezTo>
                    <a:pt x="6922770" y="0"/>
                    <a:pt x="6993890" y="71120"/>
                    <a:pt x="6993890" y="158750"/>
                  </a:cubicBezTo>
                  <a:lnTo>
                    <a:pt x="6993890" y="6604889"/>
                  </a:lnTo>
                  <a:cubicBezTo>
                    <a:pt x="6993890" y="6692646"/>
                    <a:pt x="6922770" y="6763639"/>
                    <a:pt x="6835013" y="6763639"/>
                  </a:cubicBezTo>
                  <a:lnTo>
                    <a:pt x="158877" y="6763639"/>
                  </a:lnTo>
                  <a:cubicBezTo>
                    <a:pt x="71120" y="6763766"/>
                    <a:pt x="0" y="6692646"/>
                    <a:pt x="0" y="6604889"/>
                  </a:cubicBezTo>
                  <a:close/>
                </a:path>
              </a:pathLst>
            </a:custGeom>
            <a:solidFill>
              <a:srgbClr val="DADBF1"/>
            </a:solidFill>
            <a:ln w="12700">
              <a:solidFill>
                <a:srgbClr val="000000"/>
              </a:solidFill>
            </a:ln>
          </p:spPr>
          <p:txBody>
            <a:bodyPr/>
            <a:lstStyle/>
            <a:p>
              <a:endParaRPr lang="en-US"/>
            </a:p>
          </p:txBody>
        </p:sp>
        <p:sp>
          <p:nvSpPr>
            <p:cNvPr id="9" name="Freeform 9"/>
            <p:cNvSpPr/>
            <p:nvPr/>
          </p:nvSpPr>
          <p:spPr>
            <a:xfrm>
              <a:off x="0" y="0"/>
              <a:ext cx="7006717" cy="6776339"/>
            </a:xfrm>
            <a:custGeom>
              <a:avLst/>
              <a:gdLst/>
              <a:ahLst/>
              <a:cxnLst/>
              <a:rect l="l" t="t" r="r" b="b"/>
              <a:pathLst>
                <a:path w="7006717" h="6776339">
                  <a:moveTo>
                    <a:pt x="0" y="165100"/>
                  </a:moveTo>
                  <a:cubicBezTo>
                    <a:pt x="0" y="73914"/>
                    <a:pt x="73914" y="0"/>
                    <a:pt x="165227" y="0"/>
                  </a:cubicBezTo>
                  <a:lnTo>
                    <a:pt x="6841490" y="0"/>
                  </a:lnTo>
                  <a:lnTo>
                    <a:pt x="6841490" y="6350"/>
                  </a:lnTo>
                  <a:lnTo>
                    <a:pt x="6841490" y="0"/>
                  </a:lnTo>
                  <a:cubicBezTo>
                    <a:pt x="6932676" y="0"/>
                    <a:pt x="7006717" y="73914"/>
                    <a:pt x="7006717" y="165100"/>
                  </a:cubicBezTo>
                  <a:lnTo>
                    <a:pt x="7000367" y="165100"/>
                  </a:lnTo>
                  <a:lnTo>
                    <a:pt x="7006717" y="165100"/>
                  </a:lnTo>
                  <a:lnTo>
                    <a:pt x="7006717" y="6611239"/>
                  </a:lnTo>
                  <a:lnTo>
                    <a:pt x="7000367" y="6611239"/>
                  </a:lnTo>
                  <a:lnTo>
                    <a:pt x="7006717" y="6611239"/>
                  </a:lnTo>
                  <a:cubicBezTo>
                    <a:pt x="7006717" y="6702425"/>
                    <a:pt x="6932803" y="6776339"/>
                    <a:pt x="6841490" y="6776339"/>
                  </a:cubicBezTo>
                  <a:lnTo>
                    <a:pt x="6841490" y="6769989"/>
                  </a:lnTo>
                  <a:lnTo>
                    <a:pt x="6841490" y="6776339"/>
                  </a:lnTo>
                  <a:lnTo>
                    <a:pt x="165227" y="6776339"/>
                  </a:lnTo>
                  <a:lnTo>
                    <a:pt x="165227" y="6769989"/>
                  </a:lnTo>
                  <a:lnTo>
                    <a:pt x="165227" y="6776339"/>
                  </a:lnTo>
                  <a:cubicBezTo>
                    <a:pt x="74041" y="6776339"/>
                    <a:pt x="0" y="6702425"/>
                    <a:pt x="0" y="6611239"/>
                  </a:cubicBezTo>
                  <a:lnTo>
                    <a:pt x="0" y="165100"/>
                  </a:lnTo>
                  <a:lnTo>
                    <a:pt x="6350" y="165100"/>
                  </a:lnTo>
                  <a:lnTo>
                    <a:pt x="0" y="165100"/>
                  </a:lnTo>
                  <a:moveTo>
                    <a:pt x="12700" y="165100"/>
                  </a:moveTo>
                  <a:lnTo>
                    <a:pt x="12700" y="6611239"/>
                  </a:lnTo>
                  <a:lnTo>
                    <a:pt x="6350" y="6611239"/>
                  </a:lnTo>
                  <a:lnTo>
                    <a:pt x="12700" y="6611239"/>
                  </a:lnTo>
                  <a:cubicBezTo>
                    <a:pt x="12700" y="6695440"/>
                    <a:pt x="81026" y="6763639"/>
                    <a:pt x="165227" y="6763639"/>
                  </a:cubicBezTo>
                  <a:lnTo>
                    <a:pt x="6841490" y="6763639"/>
                  </a:lnTo>
                  <a:cubicBezTo>
                    <a:pt x="6925691" y="6763639"/>
                    <a:pt x="6994017" y="6695440"/>
                    <a:pt x="6994017" y="6611239"/>
                  </a:cubicBezTo>
                  <a:lnTo>
                    <a:pt x="6994017" y="165100"/>
                  </a:lnTo>
                  <a:cubicBezTo>
                    <a:pt x="6994017" y="80899"/>
                    <a:pt x="6925691" y="12700"/>
                    <a:pt x="6841490" y="12700"/>
                  </a:cubicBezTo>
                  <a:lnTo>
                    <a:pt x="165227" y="12700"/>
                  </a:lnTo>
                  <a:lnTo>
                    <a:pt x="165227" y="6350"/>
                  </a:lnTo>
                  <a:lnTo>
                    <a:pt x="165227" y="12700"/>
                  </a:lnTo>
                  <a:cubicBezTo>
                    <a:pt x="81026" y="12700"/>
                    <a:pt x="12700" y="80899"/>
                    <a:pt x="12700" y="165100"/>
                  </a:cubicBezTo>
                  <a:close/>
                </a:path>
              </a:pathLst>
            </a:custGeom>
            <a:solidFill>
              <a:srgbClr val="C0C1D7"/>
            </a:solidFill>
            <a:ln w="12700">
              <a:solidFill>
                <a:srgbClr val="000000"/>
              </a:solidFill>
            </a:ln>
          </p:spPr>
          <p:txBody>
            <a:bodyPr/>
            <a:lstStyle/>
            <a:p>
              <a:endParaRPr lang="en-US"/>
            </a:p>
          </p:txBody>
        </p:sp>
      </p:grpSp>
      <p:sp>
        <p:nvSpPr>
          <p:cNvPr id="10" name="TextBox 10"/>
          <p:cNvSpPr txBox="1"/>
          <p:nvPr/>
        </p:nvSpPr>
        <p:spPr>
          <a:xfrm>
            <a:off x="1285284" y="3518897"/>
            <a:ext cx="4659363" cy="1613897"/>
          </a:xfrm>
          <a:prstGeom prst="rect">
            <a:avLst/>
          </a:prstGeom>
        </p:spPr>
        <p:txBody>
          <a:bodyPr lIns="0" tIns="0" rIns="0" bIns="0" rtlCol="0" anchor="t">
            <a:spAutoFit/>
          </a:bodyPr>
          <a:lstStyle/>
          <a:p>
            <a:pPr algn="ctr">
              <a:lnSpc>
                <a:spcPts val="4125"/>
              </a:lnSpc>
            </a:pPr>
            <a:r>
              <a:rPr lang="en-US" sz="3312" b="1">
                <a:solidFill>
                  <a:srgbClr val="272525"/>
                </a:solidFill>
                <a:latin typeface="Inter Bold"/>
                <a:ea typeface="Inter Bold"/>
                <a:cs typeface="Inter Bold"/>
                <a:sym typeface="Inter Bold"/>
              </a:rPr>
              <a:t>Giao diện người dùng (Frontend): Flutter (Dart)</a:t>
            </a:r>
          </a:p>
        </p:txBody>
      </p:sp>
      <p:sp>
        <p:nvSpPr>
          <p:cNvPr id="11" name="TextBox 11"/>
          <p:cNvSpPr txBox="1"/>
          <p:nvPr/>
        </p:nvSpPr>
        <p:spPr>
          <a:xfrm>
            <a:off x="1285284" y="5207641"/>
            <a:ext cx="4659363" cy="2771095"/>
          </a:xfrm>
          <a:prstGeom prst="rect">
            <a:avLst/>
          </a:prstGeom>
        </p:spPr>
        <p:txBody>
          <a:bodyPr lIns="0" tIns="0" rIns="0" bIns="0" rtlCol="0" anchor="t">
            <a:spAutoFit/>
          </a:bodyPr>
          <a:lstStyle/>
          <a:p>
            <a:pPr algn="ctr">
              <a:lnSpc>
                <a:spcPts val="3725"/>
              </a:lnSpc>
            </a:pPr>
            <a:r>
              <a:rPr lang="en-US" sz="2287">
                <a:solidFill>
                  <a:srgbClr val="272525"/>
                </a:solidFill>
                <a:latin typeface="Inter"/>
                <a:ea typeface="Inter"/>
                <a:cs typeface="Inter"/>
                <a:sym typeface="Inter"/>
              </a:rPr>
              <a:t>Được chọn vì tính năng </a:t>
            </a:r>
            <a:r>
              <a:rPr lang="en-US" sz="2287" b="1">
                <a:solidFill>
                  <a:srgbClr val="272525"/>
                </a:solidFill>
                <a:latin typeface="Inter Bold"/>
                <a:ea typeface="Inter Bold"/>
                <a:cs typeface="Inter Bold"/>
                <a:sym typeface="Inter Bold"/>
              </a:rPr>
              <a:t>Hot Reload</a:t>
            </a:r>
            <a:r>
              <a:rPr lang="en-US" sz="2287">
                <a:solidFill>
                  <a:srgbClr val="272525"/>
                </a:solidFill>
                <a:latin typeface="Inter"/>
                <a:ea typeface="Inter"/>
                <a:cs typeface="Inter"/>
                <a:sym typeface="Inter"/>
              </a:rPr>
              <a:t>, hiệu suất giống ứng dụng gốc (native-like), và khả năng </a:t>
            </a:r>
            <a:r>
              <a:rPr lang="en-US" sz="2287" b="1">
                <a:solidFill>
                  <a:srgbClr val="272525"/>
                </a:solidFill>
                <a:latin typeface="Inter Bold"/>
                <a:ea typeface="Inter Bold"/>
                <a:cs typeface="Inter Bold"/>
                <a:sym typeface="Inter Bold"/>
              </a:rPr>
              <a:t>UI</a:t>
            </a:r>
            <a:r>
              <a:rPr lang="en-US" sz="2287">
                <a:solidFill>
                  <a:srgbClr val="272525"/>
                </a:solidFill>
                <a:latin typeface="Inter"/>
                <a:ea typeface="Inter"/>
                <a:cs typeface="Inter"/>
                <a:sym typeface="Inter"/>
              </a:rPr>
              <a:t> linh hoạt, cho phép phát triển nhanh chóng một ứng dụng đa nền tảng đẹp mắt.</a:t>
            </a:r>
          </a:p>
        </p:txBody>
      </p:sp>
      <p:grpSp>
        <p:nvGrpSpPr>
          <p:cNvPr id="12" name="Group 12"/>
          <p:cNvGrpSpPr/>
          <p:nvPr/>
        </p:nvGrpSpPr>
        <p:grpSpPr>
          <a:xfrm>
            <a:off x="6516443" y="3240138"/>
            <a:ext cx="5254971" cy="5082330"/>
            <a:chOff x="0" y="0"/>
            <a:chExt cx="7006628" cy="6776441"/>
          </a:xfrm>
        </p:grpSpPr>
        <p:sp>
          <p:nvSpPr>
            <p:cNvPr id="13" name="Freeform 13"/>
            <p:cNvSpPr/>
            <p:nvPr/>
          </p:nvSpPr>
          <p:spPr>
            <a:xfrm>
              <a:off x="6350" y="6350"/>
              <a:ext cx="6993890" cy="6763639"/>
            </a:xfrm>
            <a:custGeom>
              <a:avLst/>
              <a:gdLst/>
              <a:ahLst/>
              <a:cxnLst/>
              <a:rect l="l" t="t" r="r" b="b"/>
              <a:pathLst>
                <a:path w="6993890" h="6763639">
                  <a:moveTo>
                    <a:pt x="0" y="158750"/>
                  </a:moveTo>
                  <a:cubicBezTo>
                    <a:pt x="0" y="71120"/>
                    <a:pt x="71120" y="0"/>
                    <a:pt x="158877" y="0"/>
                  </a:cubicBezTo>
                  <a:lnTo>
                    <a:pt x="6835140" y="0"/>
                  </a:lnTo>
                  <a:cubicBezTo>
                    <a:pt x="6922770" y="0"/>
                    <a:pt x="6993890" y="71120"/>
                    <a:pt x="6993890" y="158750"/>
                  </a:cubicBezTo>
                  <a:lnTo>
                    <a:pt x="6993890" y="6604889"/>
                  </a:lnTo>
                  <a:cubicBezTo>
                    <a:pt x="6993890" y="6692646"/>
                    <a:pt x="6922770" y="6763639"/>
                    <a:pt x="6835013" y="6763639"/>
                  </a:cubicBezTo>
                  <a:lnTo>
                    <a:pt x="158877" y="6763639"/>
                  </a:lnTo>
                  <a:cubicBezTo>
                    <a:pt x="71120" y="6763766"/>
                    <a:pt x="0" y="6692646"/>
                    <a:pt x="0" y="6604889"/>
                  </a:cubicBezTo>
                  <a:close/>
                </a:path>
              </a:pathLst>
            </a:custGeom>
            <a:solidFill>
              <a:srgbClr val="DADBF1"/>
            </a:solidFill>
            <a:ln w="12700">
              <a:solidFill>
                <a:srgbClr val="000000"/>
              </a:solidFill>
            </a:ln>
          </p:spPr>
          <p:txBody>
            <a:bodyPr/>
            <a:lstStyle/>
            <a:p>
              <a:endParaRPr lang="en-US"/>
            </a:p>
          </p:txBody>
        </p:sp>
        <p:sp>
          <p:nvSpPr>
            <p:cNvPr id="14" name="Freeform 14"/>
            <p:cNvSpPr/>
            <p:nvPr/>
          </p:nvSpPr>
          <p:spPr>
            <a:xfrm>
              <a:off x="0" y="0"/>
              <a:ext cx="7006717" cy="6776339"/>
            </a:xfrm>
            <a:custGeom>
              <a:avLst/>
              <a:gdLst/>
              <a:ahLst/>
              <a:cxnLst/>
              <a:rect l="l" t="t" r="r" b="b"/>
              <a:pathLst>
                <a:path w="7006717" h="6776339">
                  <a:moveTo>
                    <a:pt x="0" y="165100"/>
                  </a:moveTo>
                  <a:cubicBezTo>
                    <a:pt x="0" y="73914"/>
                    <a:pt x="73914" y="0"/>
                    <a:pt x="165227" y="0"/>
                  </a:cubicBezTo>
                  <a:lnTo>
                    <a:pt x="6841490" y="0"/>
                  </a:lnTo>
                  <a:lnTo>
                    <a:pt x="6841490" y="6350"/>
                  </a:lnTo>
                  <a:lnTo>
                    <a:pt x="6841490" y="0"/>
                  </a:lnTo>
                  <a:cubicBezTo>
                    <a:pt x="6932676" y="0"/>
                    <a:pt x="7006717" y="73914"/>
                    <a:pt x="7006717" y="165100"/>
                  </a:cubicBezTo>
                  <a:lnTo>
                    <a:pt x="7000367" y="165100"/>
                  </a:lnTo>
                  <a:lnTo>
                    <a:pt x="7006717" y="165100"/>
                  </a:lnTo>
                  <a:lnTo>
                    <a:pt x="7006717" y="6611239"/>
                  </a:lnTo>
                  <a:lnTo>
                    <a:pt x="7000367" y="6611239"/>
                  </a:lnTo>
                  <a:lnTo>
                    <a:pt x="7006717" y="6611239"/>
                  </a:lnTo>
                  <a:cubicBezTo>
                    <a:pt x="7006717" y="6702425"/>
                    <a:pt x="6932803" y="6776339"/>
                    <a:pt x="6841490" y="6776339"/>
                  </a:cubicBezTo>
                  <a:lnTo>
                    <a:pt x="6841490" y="6769989"/>
                  </a:lnTo>
                  <a:lnTo>
                    <a:pt x="6841490" y="6776339"/>
                  </a:lnTo>
                  <a:lnTo>
                    <a:pt x="165227" y="6776339"/>
                  </a:lnTo>
                  <a:lnTo>
                    <a:pt x="165227" y="6769989"/>
                  </a:lnTo>
                  <a:lnTo>
                    <a:pt x="165227" y="6776339"/>
                  </a:lnTo>
                  <a:cubicBezTo>
                    <a:pt x="74041" y="6776339"/>
                    <a:pt x="0" y="6702425"/>
                    <a:pt x="0" y="6611239"/>
                  </a:cubicBezTo>
                  <a:lnTo>
                    <a:pt x="0" y="165100"/>
                  </a:lnTo>
                  <a:lnTo>
                    <a:pt x="6350" y="165100"/>
                  </a:lnTo>
                  <a:lnTo>
                    <a:pt x="0" y="165100"/>
                  </a:lnTo>
                  <a:moveTo>
                    <a:pt x="12700" y="165100"/>
                  </a:moveTo>
                  <a:lnTo>
                    <a:pt x="12700" y="6611239"/>
                  </a:lnTo>
                  <a:lnTo>
                    <a:pt x="6350" y="6611239"/>
                  </a:lnTo>
                  <a:lnTo>
                    <a:pt x="12700" y="6611239"/>
                  </a:lnTo>
                  <a:cubicBezTo>
                    <a:pt x="12700" y="6695440"/>
                    <a:pt x="81026" y="6763639"/>
                    <a:pt x="165227" y="6763639"/>
                  </a:cubicBezTo>
                  <a:lnTo>
                    <a:pt x="6841490" y="6763639"/>
                  </a:lnTo>
                  <a:cubicBezTo>
                    <a:pt x="6925691" y="6763639"/>
                    <a:pt x="6994017" y="6695440"/>
                    <a:pt x="6994017" y="6611239"/>
                  </a:cubicBezTo>
                  <a:lnTo>
                    <a:pt x="6994017" y="165100"/>
                  </a:lnTo>
                  <a:cubicBezTo>
                    <a:pt x="6994017" y="80899"/>
                    <a:pt x="6925691" y="12700"/>
                    <a:pt x="6841490" y="12700"/>
                  </a:cubicBezTo>
                  <a:lnTo>
                    <a:pt x="165227" y="12700"/>
                  </a:lnTo>
                  <a:lnTo>
                    <a:pt x="165227" y="6350"/>
                  </a:lnTo>
                  <a:lnTo>
                    <a:pt x="165227" y="12700"/>
                  </a:lnTo>
                  <a:cubicBezTo>
                    <a:pt x="81026" y="12700"/>
                    <a:pt x="12700" y="80899"/>
                    <a:pt x="12700" y="165100"/>
                  </a:cubicBezTo>
                  <a:close/>
                </a:path>
              </a:pathLst>
            </a:custGeom>
            <a:solidFill>
              <a:srgbClr val="C0C1D7"/>
            </a:solidFill>
            <a:ln w="12700">
              <a:solidFill>
                <a:srgbClr val="000000"/>
              </a:solidFill>
            </a:ln>
          </p:spPr>
          <p:txBody>
            <a:bodyPr/>
            <a:lstStyle/>
            <a:p>
              <a:endParaRPr lang="en-US"/>
            </a:p>
          </p:txBody>
        </p:sp>
      </p:grpSp>
      <p:sp>
        <p:nvSpPr>
          <p:cNvPr id="15" name="TextBox 15"/>
          <p:cNvSpPr txBox="1"/>
          <p:nvPr/>
        </p:nvSpPr>
        <p:spPr>
          <a:xfrm>
            <a:off x="6814242" y="3518897"/>
            <a:ext cx="4659363" cy="1613897"/>
          </a:xfrm>
          <a:prstGeom prst="rect">
            <a:avLst/>
          </a:prstGeom>
        </p:spPr>
        <p:txBody>
          <a:bodyPr lIns="0" tIns="0" rIns="0" bIns="0" rtlCol="0" anchor="t">
            <a:spAutoFit/>
          </a:bodyPr>
          <a:lstStyle/>
          <a:p>
            <a:pPr algn="ctr">
              <a:lnSpc>
                <a:spcPts val="4125"/>
              </a:lnSpc>
            </a:pPr>
            <a:r>
              <a:rPr lang="en-US" sz="3312" b="1">
                <a:solidFill>
                  <a:srgbClr val="272525"/>
                </a:solidFill>
                <a:latin typeface="Inter Bold"/>
                <a:ea typeface="Inter Bold"/>
                <a:cs typeface="Inter Bold"/>
                <a:sym typeface="Inter Bold"/>
              </a:rPr>
              <a:t>Hệ thống phụ trợ (Backend): Firebase/Node.js</a:t>
            </a:r>
          </a:p>
        </p:txBody>
      </p:sp>
      <p:sp>
        <p:nvSpPr>
          <p:cNvPr id="16" name="TextBox 16"/>
          <p:cNvSpPr txBox="1"/>
          <p:nvPr/>
        </p:nvSpPr>
        <p:spPr>
          <a:xfrm>
            <a:off x="6814242" y="5207641"/>
            <a:ext cx="4659363" cy="2771095"/>
          </a:xfrm>
          <a:prstGeom prst="rect">
            <a:avLst/>
          </a:prstGeom>
        </p:spPr>
        <p:txBody>
          <a:bodyPr lIns="0" tIns="0" rIns="0" bIns="0" rtlCol="0" anchor="t">
            <a:spAutoFit/>
          </a:bodyPr>
          <a:lstStyle/>
          <a:p>
            <a:pPr algn="ctr">
              <a:lnSpc>
                <a:spcPts val="3725"/>
              </a:lnSpc>
            </a:pPr>
            <a:r>
              <a:rPr lang="en-US" sz="2287">
                <a:solidFill>
                  <a:srgbClr val="272525"/>
                </a:solidFill>
                <a:latin typeface="Inter"/>
                <a:ea typeface="Inter"/>
                <a:cs typeface="Inter"/>
                <a:sym typeface="Inter"/>
              </a:rPr>
              <a:t>Sử dụng kết hợp </a:t>
            </a:r>
            <a:r>
              <a:rPr lang="en-US" sz="2287" b="1">
                <a:solidFill>
                  <a:srgbClr val="272525"/>
                </a:solidFill>
                <a:latin typeface="Inter Bold"/>
                <a:ea typeface="Inter Bold"/>
                <a:cs typeface="Inter Bold"/>
                <a:sym typeface="Inter Bold"/>
              </a:rPr>
              <a:t>Firebase</a:t>
            </a:r>
            <a:r>
              <a:rPr lang="en-US" sz="2287">
                <a:solidFill>
                  <a:srgbClr val="272525"/>
                </a:solidFill>
                <a:latin typeface="Inter"/>
                <a:ea typeface="Inter"/>
                <a:cs typeface="Inter"/>
                <a:sym typeface="Inter"/>
              </a:rPr>
              <a:t> (để triển khai nhanh và dữ liệu thời gian thực) và/hoặc </a:t>
            </a:r>
            <a:r>
              <a:rPr lang="en-US" sz="2287" b="1">
                <a:solidFill>
                  <a:srgbClr val="272525"/>
                </a:solidFill>
                <a:latin typeface="Inter Bold"/>
                <a:ea typeface="Inter Bold"/>
                <a:cs typeface="Inter Bold"/>
                <a:sym typeface="Inter Bold"/>
              </a:rPr>
              <a:t>Node.js</a:t>
            </a:r>
            <a:r>
              <a:rPr lang="en-US" sz="2287">
                <a:solidFill>
                  <a:srgbClr val="272525"/>
                </a:solidFill>
                <a:latin typeface="Inter"/>
                <a:ea typeface="Inter"/>
                <a:cs typeface="Inter"/>
                <a:sym typeface="Inter"/>
              </a:rPr>
              <a:t> (cho logic </a:t>
            </a:r>
            <a:r>
              <a:rPr lang="en-US" sz="2287" b="1">
                <a:solidFill>
                  <a:srgbClr val="272525"/>
                </a:solidFill>
                <a:latin typeface="Inter Bold"/>
                <a:ea typeface="Inter Bold"/>
                <a:cs typeface="Inter Bold"/>
                <a:sym typeface="Inter Bold"/>
              </a:rPr>
              <a:t>API</a:t>
            </a:r>
            <a:r>
              <a:rPr lang="en-US" sz="2287">
                <a:solidFill>
                  <a:srgbClr val="272525"/>
                </a:solidFill>
                <a:latin typeface="Inter"/>
                <a:ea typeface="Inter"/>
                <a:cs typeface="Inter"/>
                <a:sym typeface="Inter"/>
              </a:rPr>
              <a:t> tùy chỉnh) để đảm bảo khả năng mở rộng và xử lý dữ liệu đáng tin cậy.</a:t>
            </a:r>
          </a:p>
        </p:txBody>
      </p:sp>
      <p:grpSp>
        <p:nvGrpSpPr>
          <p:cNvPr id="17" name="Group 17"/>
          <p:cNvGrpSpPr/>
          <p:nvPr/>
        </p:nvGrpSpPr>
        <p:grpSpPr>
          <a:xfrm>
            <a:off x="12045401" y="3240138"/>
            <a:ext cx="5254971" cy="5082330"/>
            <a:chOff x="0" y="0"/>
            <a:chExt cx="7006628" cy="6776441"/>
          </a:xfrm>
        </p:grpSpPr>
        <p:sp>
          <p:nvSpPr>
            <p:cNvPr id="18" name="Freeform 18"/>
            <p:cNvSpPr/>
            <p:nvPr/>
          </p:nvSpPr>
          <p:spPr>
            <a:xfrm>
              <a:off x="6350" y="6350"/>
              <a:ext cx="6993890" cy="6763639"/>
            </a:xfrm>
            <a:custGeom>
              <a:avLst/>
              <a:gdLst/>
              <a:ahLst/>
              <a:cxnLst/>
              <a:rect l="l" t="t" r="r" b="b"/>
              <a:pathLst>
                <a:path w="6993890" h="6763639">
                  <a:moveTo>
                    <a:pt x="0" y="158750"/>
                  </a:moveTo>
                  <a:cubicBezTo>
                    <a:pt x="0" y="71120"/>
                    <a:pt x="71120" y="0"/>
                    <a:pt x="158877" y="0"/>
                  </a:cubicBezTo>
                  <a:lnTo>
                    <a:pt x="6835140" y="0"/>
                  </a:lnTo>
                  <a:cubicBezTo>
                    <a:pt x="6922770" y="0"/>
                    <a:pt x="6993890" y="71120"/>
                    <a:pt x="6993890" y="158750"/>
                  </a:cubicBezTo>
                  <a:lnTo>
                    <a:pt x="6993890" y="6604889"/>
                  </a:lnTo>
                  <a:cubicBezTo>
                    <a:pt x="6993890" y="6692646"/>
                    <a:pt x="6922770" y="6763639"/>
                    <a:pt x="6835013" y="6763639"/>
                  </a:cubicBezTo>
                  <a:lnTo>
                    <a:pt x="158877" y="6763639"/>
                  </a:lnTo>
                  <a:cubicBezTo>
                    <a:pt x="71120" y="6763766"/>
                    <a:pt x="0" y="6692646"/>
                    <a:pt x="0" y="6604889"/>
                  </a:cubicBezTo>
                  <a:close/>
                </a:path>
              </a:pathLst>
            </a:custGeom>
            <a:solidFill>
              <a:srgbClr val="DADBF1"/>
            </a:solidFill>
            <a:ln w="12700">
              <a:solidFill>
                <a:srgbClr val="000000"/>
              </a:solidFill>
            </a:ln>
          </p:spPr>
          <p:txBody>
            <a:bodyPr/>
            <a:lstStyle/>
            <a:p>
              <a:endParaRPr lang="en-US"/>
            </a:p>
          </p:txBody>
        </p:sp>
        <p:sp>
          <p:nvSpPr>
            <p:cNvPr id="19" name="Freeform 19"/>
            <p:cNvSpPr/>
            <p:nvPr/>
          </p:nvSpPr>
          <p:spPr>
            <a:xfrm>
              <a:off x="0" y="0"/>
              <a:ext cx="7006717" cy="6776339"/>
            </a:xfrm>
            <a:custGeom>
              <a:avLst/>
              <a:gdLst/>
              <a:ahLst/>
              <a:cxnLst/>
              <a:rect l="l" t="t" r="r" b="b"/>
              <a:pathLst>
                <a:path w="7006717" h="6776339">
                  <a:moveTo>
                    <a:pt x="0" y="165100"/>
                  </a:moveTo>
                  <a:cubicBezTo>
                    <a:pt x="0" y="73914"/>
                    <a:pt x="73914" y="0"/>
                    <a:pt x="165227" y="0"/>
                  </a:cubicBezTo>
                  <a:lnTo>
                    <a:pt x="6841490" y="0"/>
                  </a:lnTo>
                  <a:lnTo>
                    <a:pt x="6841490" y="6350"/>
                  </a:lnTo>
                  <a:lnTo>
                    <a:pt x="6841490" y="0"/>
                  </a:lnTo>
                  <a:cubicBezTo>
                    <a:pt x="6932676" y="0"/>
                    <a:pt x="7006717" y="73914"/>
                    <a:pt x="7006717" y="165100"/>
                  </a:cubicBezTo>
                  <a:lnTo>
                    <a:pt x="7000367" y="165100"/>
                  </a:lnTo>
                  <a:lnTo>
                    <a:pt x="7006717" y="165100"/>
                  </a:lnTo>
                  <a:lnTo>
                    <a:pt x="7006717" y="6611239"/>
                  </a:lnTo>
                  <a:lnTo>
                    <a:pt x="7000367" y="6611239"/>
                  </a:lnTo>
                  <a:lnTo>
                    <a:pt x="7006717" y="6611239"/>
                  </a:lnTo>
                  <a:cubicBezTo>
                    <a:pt x="7006717" y="6702425"/>
                    <a:pt x="6932803" y="6776339"/>
                    <a:pt x="6841490" y="6776339"/>
                  </a:cubicBezTo>
                  <a:lnTo>
                    <a:pt x="6841490" y="6769989"/>
                  </a:lnTo>
                  <a:lnTo>
                    <a:pt x="6841490" y="6776339"/>
                  </a:lnTo>
                  <a:lnTo>
                    <a:pt x="165227" y="6776339"/>
                  </a:lnTo>
                  <a:lnTo>
                    <a:pt x="165227" y="6769989"/>
                  </a:lnTo>
                  <a:lnTo>
                    <a:pt x="165227" y="6776339"/>
                  </a:lnTo>
                  <a:cubicBezTo>
                    <a:pt x="74041" y="6776339"/>
                    <a:pt x="0" y="6702425"/>
                    <a:pt x="0" y="6611239"/>
                  </a:cubicBezTo>
                  <a:lnTo>
                    <a:pt x="0" y="165100"/>
                  </a:lnTo>
                  <a:lnTo>
                    <a:pt x="6350" y="165100"/>
                  </a:lnTo>
                  <a:lnTo>
                    <a:pt x="0" y="165100"/>
                  </a:lnTo>
                  <a:moveTo>
                    <a:pt x="12700" y="165100"/>
                  </a:moveTo>
                  <a:lnTo>
                    <a:pt x="12700" y="6611239"/>
                  </a:lnTo>
                  <a:lnTo>
                    <a:pt x="6350" y="6611239"/>
                  </a:lnTo>
                  <a:lnTo>
                    <a:pt x="12700" y="6611239"/>
                  </a:lnTo>
                  <a:cubicBezTo>
                    <a:pt x="12700" y="6695440"/>
                    <a:pt x="81026" y="6763639"/>
                    <a:pt x="165227" y="6763639"/>
                  </a:cubicBezTo>
                  <a:lnTo>
                    <a:pt x="6841490" y="6763639"/>
                  </a:lnTo>
                  <a:cubicBezTo>
                    <a:pt x="6925691" y="6763639"/>
                    <a:pt x="6994017" y="6695440"/>
                    <a:pt x="6994017" y="6611239"/>
                  </a:cubicBezTo>
                  <a:lnTo>
                    <a:pt x="6994017" y="165100"/>
                  </a:lnTo>
                  <a:cubicBezTo>
                    <a:pt x="6994017" y="80899"/>
                    <a:pt x="6925691" y="12700"/>
                    <a:pt x="6841490" y="12700"/>
                  </a:cubicBezTo>
                  <a:lnTo>
                    <a:pt x="165227" y="12700"/>
                  </a:lnTo>
                  <a:lnTo>
                    <a:pt x="165227" y="6350"/>
                  </a:lnTo>
                  <a:lnTo>
                    <a:pt x="165227" y="12700"/>
                  </a:lnTo>
                  <a:cubicBezTo>
                    <a:pt x="81026" y="12700"/>
                    <a:pt x="12700" y="80899"/>
                    <a:pt x="12700" y="165100"/>
                  </a:cubicBezTo>
                  <a:close/>
                </a:path>
              </a:pathLst>
            </a:custGeom>
            <a:solidFill>
              <a:srgbClr val="C0C1D7"/>
            </a:solidFill>
            <a:ln w="12700">
              <a:solidFill>
                <a:srgbClr val="000000"/>
              </a:solidFill>
            </a:ln>
          </p:spPr>
          <p:txBody>
            <a:bodyPr/>
            <a:lstStyle/>
            <a:p>
              <a:endParaRPr lang="en-US"/>
            </a:p>
          </p:txBody>
        </p:sp>
      </p:grpSp>
      <p:sp>
        <p:nvSpPr>
          <p:cNvPr id="20" name="TextBox 20"/>
          <p:cNvSpPr txBox="1"/>
          <p:nvPr/>
        </p:nvSpPr>
        <p:spPr>
          <a:xfrm>
            <a:off x="12343209" y="3518897"/>
            <a:ext cx="4659363" cy="1082278"/>
          </a:xfrm>
          <a:prstGeom prst="rect">
            <a:avLst/>
          </a:prstGeom>
        </p:spPr>
        <p:txBody>
          <a:bodyPr lIns="0" tIns="0" rIns="0" bIns="0" rtlCol="0" anchor="t">
            <a:spAutoFit/>
          </a:bodyPr>
          <a:lstStyle/>
          <a:p>
            <a:pPr algn="ctr">
              <a:lnSpc>
                <a:spcPts val="4125"/>
              </a:lnSpc>
            </a:pPr>
            <a:r>
              <a:rPr lang="en-US" sz="3312" b="1">
                <a:solidFill>
                  <a:srgbClr val="272525"/>
                </a:solidFill>
                <a:latin typeface="Inter Bold"/>
                <a:ea typeface="Inter Bold"/>
                <a:cs typeface="Inter Bold"/>
                <a:sym typeface="Inter Bold"/>
              </a:rPr>
              <a:t>Công cụ &amp; Quy trình làm việc</a:t>
            </a:r>
          </a:p>
        </p:txBody>
      </p:sp>
      <p:sp>
        <p:nvSpPr>
          <p:cNvPr id="21" name="TextBox 21"/>
          <p:cNvSpPr txBox="1"/>
          <p:nvPr/>
        </p:nvSpPr>
        <p:spPr>
          <a:xfrm>
            <a:off x="12343209" y="4676032"/>
            <a:ext cx="4659363" cy="1837645"/>
          </a:xfrm>
          <a:prstGeom prst="rect">
            <a:avLst/>
          </a:prstGeom>
        </p:spPr>
        <p:txBody>
          <a:bodyPr lIns="0" tIns="0" rIns="0" bIns="0" rtlCol="0" anchor="t">
            <a:spAutoFit/>
          </a:bodyPr>
          <a:lstStyle/>
          <a:p>
            <a:pPr algn="ctr">
              <a:lnSpc>
                <a:spcPts val="3725"/>
              </a:lnSpc>
            </a:pPr>
            <a:r>
              <a:rPr lang="en-US" sz="2287" b="1">
                <a:solidFill>
                  <a:srgbClr val="272525"/>
                </a:solidFill>
                <a:latin typeface="Inter Bold"/>
                <a:ea typeface="Inter Bold"/>
                <a:cs typeface="Inter Bold"/>
                <a:sym typeface="Inter Bold"/>
              </a:rPr>
              <a:t>Figma</a:t>
            </a:r>
            <a:r>
              <a:rPr lang="en-US" sz="2287">
                <a:solidFill>
                  <a:srgbClr val="272525"/>
                </a:solidFill>
                <a:latin typeface="Inter"/>
                <a:ea typeface="Inter"/>
                <a:cs typeface="Inter"/>
                <a:sym typeface="Inter"/>
              </a:rPr>
              <a:t> cho thiết kế </a:t>
            </a:r>
            <a:r>
              <a:rPr lang="en-US" sz="2287" b="1">
                <a:solidFill>
                  <a:srgbClr val="272525"/>
                </a:solidFill>
                <a:latin typeface="Inter Bold"/>
                <a:ea typeface="Inter Bold"/>
                <a:cs typeface="Inter Bold"/>
                <a:sym typeface="Inter Bold"/>
              </a:rPr>
              <a:t>UI/UX</a:t>
            </a:r>
            <a:r>
              <a:rPr lang="en-US" sz="2287">
                <a:solidFill>
                  <a:srgbClr val="272525"/>
                </a:solidFill>
                <a:latin typeface="Inter"/>
                <a:ea typeface="Inter"/>
                <a:cs typeface="Inter"/>
                <a:sym typeface="Inter"/>
              </a:rPr>
              <a:t> chính xác, </a:t>
            </a:r>
            <a:r>
              <a:rPr lang="en-US" sz="2287" b="1">
                <a:solidFill>
                  <a:srgbClr val="272525"/>
                </a:solidFill>
                <a:latin typeface="Inter Bold"/>
                <a:ea typeface="Inter Bold"/>
                <a:cs typeface="Inter Bold"/>
                <a:sym typeface="Inter Bold"/>
              </a:rPr>
              <a:t>Git</a:t>
            </a:r>
            <a:r>
              <a:rPr lang="en-US" sz="2287">
                <a:solidFill>
                  <a:srgbClr val="272525"/>
                </a:solidFill>
                <a:latin typeface="Inter"/>
                <a:ea typeface="Inter"/>
                <a:cs typeface="Inter"/>
                <a:sym typeface="Inter"/>
              </a:rPr>
              <a:t> để kiểm soát phiên bản và phát triển cộng tác, và </a:t>
            </a:r>
            <a:r>
              <a:rPr lang="en-US" sz="2287" b="1">
                <a:solidFill>
                  <a:srgbClr val="272525"/>
                </a:solidFill>
                <a:latin typeface="Inter Bold"/>
                <a:ea typeface="Inter Bold"/>
                <a:cs typeface="Inter Bold"/>
                <a:sym typeface="Inter Bold"/>
              </a:rPr>
              <a:t>Postman</a:t>
            </a:r>
            <a:r>
              <a:rPr lang="en-US" sz="2287">
                <a:solidFill>
                  <a:srgbClr val="272525"/>
                </a:solidFill>
                <a:latin typeface="Inter"/>
                <a:ea typeface="Inter"/>
                <a:cs typeface="Inter"/>
                <a:sym typeface="Inter"/>
              </a:rPr>
              <a:t> để kiểm thử và xác thực </a:t>
            </a:r>
            <a:r>
              <a:rPr lang="en-US" sz="2287" b="1">
                <a:solidFill>
                  <a:srgbClr val="272525"/>
                </a:solidFill>
                <a:latin typeface="Inter Bold"/>
                <a:ea typeface="Inter Bold"/>
                <a:cs typeface="Inter Bold"/>
                <a:sym typeface="Inter Bold"/>
              </a:rPr>
              <a:t>API</a:t>
            </a:r>
            <a:r>
              <a:rPr lang="en-US" sz="2287">
                <a:solidFill>
                  <a:srgbClr val="272525"/>
                </a:solidFill>
                <a:latin typeface="Inter"/>
                <a:ea typeface="Inter"/>
                <a:cs typeface="Inter"/>
                <a:sym typeface="Inter"/>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ln>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TextBox 6"/>
          <p:cNvSpPr txBox="1"/>
          <p:nvPr/>
        </p:nvSpPr>
        <p:spPr>
          <a:xfrm>
            <a:off x="800548" y="609895"/>
            <a:ext cx="10280213" cy="552450"/>
          </a:xfrm>
          <a:prstGeom prst="rect">
            <a:avLst/>
          </a:prstGeom>
        </p:spPr>
        <p:txBody>
          <a:bodyPr lIns="0" tIns="0" rIns="0" bIns="0" rtlCol="0" anchor="t">
            <a:spAutoFit/>
          </a:bodyPr>
          <a:lstStyle/>
          <a:p>
            <a:pPr algn="l">
              <a:lnSpc>
                <a:spcPts val="4499"/>
              </a:lnSpc>
            </a:pPr>
            <a:r>
              <a:rPr lang="en-US" sz="3562" b="1">
                <a:solidFill>
                  <a:srgbClr val="000000"/>
                </a:solidFill>
                <a:latin typeface="Inter Bold"/>
                <a:ea typeface="Inter Bold"/>
                <a:cs typeface="Inter Bold"/>
                <a:sym typeface="Inter Bold"/>
              </a:rPr>
              <a:t>Chức năng hệ thống: Sơ đồ trường hợp sử dụng</a:t>
            </a:r>
          </a:p>
        </p:txBody>
      </p:sp>
      <p:sp>
        <p:nvSpPr>
          <p:cNvPr id="7" name="Freeform 7" descr="preencoded.png"/>
          <p:cNvSpPr/>
          <p:nvPr/>
        </p:nvSpPr>
        <p:spPr>
          <a:xfrm>
            <a:off x="4035028" y="1658245"/>
            <a:ext cx="10217791" cy="5075634"/>
          </a:xfrm>
          <a:custGeom>
            <a:avLst/>
            <a:gdLst/>
            <a:ahLst/>
            <a:cxnLst/>
            <a:rect l="l" t="t" r="r" b="b"/>
            <a:pathLst>
              <a:path w="10217791" h="5075634">
                <a:moveTo>
                  <a:pt x="0" y="0"/>
                </a:moveTo>
                <a:lnTo>
                  <a:pt x="10217791" y="0"/>
                </a:lnTo>
                <a:lnTo>
                  <a:pt x="10217791" y="5075635"/>
                </a:lnTo>
                <a:lnTo>
                  <a:pt x="0" y="5075635"/>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1574389" y="3079566"/>
            <a:ext cx="2312308" cy="308716"/>
          </a:xfrm>
          <a:prstGeom prst="rect">
            <a:avLst/>
          </a:prstGeom>
        </p:spPr>
        <p:txBody>
          <a:bodyPr lIns="0" tIns="0" rIns="0" bIns="0" rtlCol="0" anchor="t">
            <a:spAutoFit/>
          </a:bodyPr>
          <a:lstStyle/>
          <a:p>
            <a:pPr algn="l">
              <a:lnSpc>
                <a:spcPts val="2429"/>
              </a:lnSpc>
            </a:pPr>
            <a:r>
              <a:rPr lang="en-US" sz="1987" b="1">
                <a:solidFill>
                  <a:srgbClr val="272525"/>
                </a:solidFill>
                <a:latin typeface="Inter Bold"/>
                <a:ea typeface="Inter Bold"/>
                <a:cs typeface="Inter Bold"/>
                <a:sym typeface="Inter Bold"/>
              </a:rPr>
              <a:t>Xử lý đơn hàng</a:t>
            </a:r>
          </a:p>
        </p:txBody>
      </p:sp>
      <p:sp>
        <p:nvSpPr>
          <p:cNvPr id="9" name="Freeform 9" descr="preencoded.png"/>
          <p:cNvSpPr/>
          <p:nvPr/>
        </p:nvSpPr>
        <p:spPr>
          <a:xfrm>
            <a:off x="9678295" y="2961275"/>
            <a:ext cx="513845" cy="513845"/>
          </a:xfrm>
          <a:custGeom>
            <a:avLst/>
            <a:gdLst/>
            <a:ahLst/>
            <a:cxnLst/>
            <a:rect l="l" t="t" r="r" b="b"/>
            <a:pathLst>
              <a:path w="513845" h="513845">
                <a:moveTo>
                  <a:pt x="0" y="0"/>
                </a:moveTo>
                <a:lnTo>
                  <a:pt x="513846" y="0"/>
                </a:lnTo>
                <a:lnTo>
                  <a:pt x="513846" y="513845"/>
                </a:lnTo>
                <a:lnTo>
                  <a:pt x="0" y="513845"/>
                </a:lnTo>
                <a:lnTo>
                  <a:pt x="0" y="0"/>
                </a:lnTo>
                <a:close/>
              </a:path>
            </a:pathLst>
          </a:custGeom>
          <a:blipFill>
            <a:blip r:embed="rId4">
              <a:extLst>
                <a:ext uri="{96DAC541-7B7A-43D3-8B79-37D633B846F1}">
                  <asvg:svgBlip xmlns:asvg="http://schemas.microsoft.com/office/drawing/2016/SVG/main" r:embed="rId5"/>
                </a:ext>
              </a:extLst>
            </a:blip>
            <a:stretch>
              <a:fillRect l="-25000" r="-25000"/>
            </a:stretch>
          </a:blipFill>
        </p:spPr>
        <p:txBody>
          <a:bodyPr/>
          <a:lstStyle/>
          <a:p>
            <a:endParaRPr lang="en-US"/>
          </a:p>
        </p:txBody>
      </p:sp>
      <p:sp>
        <p:nvSpPr>
          <p:cNvPr id="10" name="TextBox 10"/>
          <p:cNvSpPr txBox="1"/>
          <p:nvPr/>
        </p:nvSpPr>
        <p:spPr>
          <a:xfrm>
            <a:off x="11574389" y="4991233"/>
            <a:ext cx="2678430" cy="308716"/>
          </a:xfrm>
          <a:prstGeom prst="rect">
            <a:avLst/>
          </a:prstGeom>
        </p:spPr>
        <p:txBody>
          <a:bodyPr lIns="0" tIns="0" rIns="0" bIns="0" rtlCol="0" anchor="t">
            <a:spAutoFit/>
          </a:bodyPr>
          <a:lstStyle/>
          <a:p>
            <a:pPr algn="l">
              <a:lnSpc>
                <a:spcPts val="2429"/>
              </a:lnSpc>
            </a:pPr>
            <a:r>
              <a:rPr lang="en-US" sz="1987" b="1">
                <a:solidFill>
                  <a:srgbClr val="272525"/>
                </a:solidFill>
                <a:latin typeface="Inter Bold"/>
                <a:ea typeface="Inter Bold"/>
                <a:cs typeface="Inter Bold"/>
                <a:sym typeface="Inter Bold"/>
              </a:rPr>
              <a:t>Hành động mua sắm</a:t>
            </a:r>
          </a:p>
        </p:txBody>
      </p:sp>
      <p:sp>
        <p:nvSpPr>
          <p:cNvPr id="11" name="Freeform 11" descr="preencoded.png"/>
          <p:cNvSpPr/>
          <p:nvPr/>
        </p:nvSpPr>
        <p:spPr>
          <a:xfrm>
            <a:off x="9678295" y="4872942"/>
            <a:ext cx="513845" cy="513845"/>
          </a:xfrm>
          <a:custGeom>
            <a:avLst/>
            <a:gdLst/>
            <a:ahLst/>
            <a:cxnLst/>
            <a:rect l="l" t="t" r="r" b="b"/>
            <a:pathLst>
              <a:path w="513845" h="513845">
                <a:moveTo>
                  <a:pt x="0" y="0"/>
                </a:moveTo>
                <a:lnTo>
                  <a:pt x="513846" y="0"/>
                </a:lnTo>
                <a:lnTo>
                  <a:pt x="513846" y="513846"/>
                </a:lnTo>
                <a:lnTo>
                  <a:pt x="0" y="513846"/>
                </a:lnTo>
                <a:lnTo>
                  <a:pt x="0" y="0"/>
                </a:lnTo>
                <a:close/>
              </a:path>
            </a:pathLst>
          </a:custGeom>
          <a:blipFill>
            <a:blip r:embed="rId6">
              <a:extLst>
                <a:ext uri="{96DAC541-7B7A-43D3-8B79-37D633B846F1}">
                  <asvg:svgBlip xmlns:asvg="http://schemas.microsoft.com/office/drawing/2016/SVG/main" r:embed="rId7"/>
                </a:ext>
              </a:extLst>
            </a:blip>
            <a:stretch>
              <a:fillRect l="-2778" r="-2776"/>
            </a:stretch>
          </a:blipFill>
        </p:spPr>
        <p:txBody>
          <a:bodyPr/>
          <a:lstStyle/>
          <a:p>
            <a:endParaRPr lang="en-US"/>
          </a:p>
        </p:txBody>
      </p:sp>
      <p:sp>
        <p:nvSpPr>
          <p:cNvPr id="12" name="TextBox 12"/>
          <p:cNvSpPr txBox="1"/>
          <p:nvPr/>
        </p:nvSpPr>
        <p:spPr>
          <a:xfrm>
            <a:off x="4277773" y="4846720"/>
            <a:ext cx="2435628" cy="613516"/>
          </a:xfrm>
          <a:prstGeom prst="rect">
            <a:avLst/>
          </a:prstGeom>
        </p:spPr>
        <p:txBody>
          <a:bodyPr lIns="0" tIns="0" rIns="0" bIns="0" rtlCol="0" anchor="t">
            <a:spAutoFit/>
          </a:bodyPr>
          <a:lstStyle/>
          <a:p>
            <a:pPr algn="r">
              <a:lnSpc>
                <a:spcPts val="2429"/>
              </a:lnSpc>
            </a:pPr>
            <a:r>
              <a:rPr lang="en-US" sz="1987" b="1">
                <a:solidFill>
                  <a:srgbClr val="272525"/>
                </a:solidFill>
                <a:latin typeface="Inter Bold"/>
                <a:ea typeface="Inter Bold"/>
                <a:cs typeface="Inter Bold"/>
                <a:sym typeface="Inter Bold"/>
              </a:rPr>
              <a:t>Hệ thống/Quản trị viên</a:t>
            </a:r>
          </a:p>
        </p:txBody>
      </p:sp>
      <p:sp>
        <p:nvSpPr>
          <p:cNvPr id="13" name="Freeform 13" descr="preencoded.png"/>
          <p:cNvSpPr/>
          <p:nvPr/>
        </p:nvSpPr>
        <p:spPr>
          <a:xfrm>
            <a:off x="7746235" y="4996263"/>
            <a:ext cx="513845" cy="513845"/>
          </a:xfrm>
          <a:custGeom>
            <a:avLst/>
            <a:gdLst/>
            <a:ahLst/>
            <a:cxnLst/>
            <a:rect l="l" t="t" r="r" b="b"/>
            <a:pathLst>
              <a:path w="513845" h="513845">
                <a:moveTo>
                  <a:pt x="0" y="0"/>
                </a:moveTo>
                <a:lnTo>
                  <a:pt x="513845" y="0"/>
                </a:lnTo>
                <a:lnTo>
                  <a:pt x="513845" y="513845"/>
                </a:lnTo>
                <a:lnTo>
                  <a:pt x="0" y="513845"/>
                </a:lnTo>
                <a:lnTo>
                  <a:pt x="0" y="0"/>
                </a:lnTo>
                <a:close/>
              </a:path>
            </a:pathLst>
          </a:custGeom>
          <a:blipFill>
            <a:blip r:embed="rId8">
              <a:extLst>
                <a:ext uri="{96DAC541-7B7A-43D3-8B79-37D633B846F1}">
                  <asvg:svgBlip xmlns:asvg="http://schemas.microsoft.com/office/drawing/2016/SVG/main" r:embed="rId9"/>
                </a:ext>
              </a:extLst>
            </a:blip>
            <a:stretch>
              <a:fillRect t="-2778" b="-2776"/>
            </a:stretch>
          </a:blipFill>
        </p:spPr>
        <p:txBody>
          <a:bodyPr/>
          <a:lstStyle/>
          <a:p>
            <a:endParaRPr lang="en-US"/>
          </a:p>
        </p:txBody>
      </p:sp>
      <p:sp>
        <p:nvSpPr>
          <p:cNvPr id="14" name="Freeform 14" descr="preencoded.png"/>
          <p:cNvSpPr/>
          <p:nvPr/>
        </p:nvSpPr>
        <p:spPr>
          <a:xfrm>
            <a:off x="7747197" y="3084757"/>
            <a:ext cx="513845" cy="513845"/>
          </a:xfrm>
          <a:custGeom>
            <a:avLst/>
            <a:gdLst/>
            <a:ahLst/>
            <a:cxnLst/>
            <a:rect l="l" t="t" r="r" b="b"/>
            <a:pathLst>
              <a:path w="513845" h="513845">
                <a:moveTo>
                  <a:pt x="0" y="0"/>
                </a:moveTo>
                <a:lnTo>
                  <a:pt x="513845" y="0"/>
                </a:lnTo>
                <a:lnTo>
                  <a:pt x="513845" y="513845"/>
                </a:lnTo>
                <a:lnTo>
                  <a:pt x="0" y="513845"/>
                </a:lnTo>
                <a:lnTo>
                  <a:pt x="0" y="0"/>
                </a:lnTo>
                <a:close/>
              </a:path>
            </a:pathLst>
          </a:custGeom>
          <a:blipFill>
            <a:blip r:embed="rId10">
              <a:extLst>
                <a:ext uri="{96DAC541-7B7A-43D3-8B79-37D633B846F1}">
                  <asvg:svgBlip xmlns:asvg="http://schemas.microsoft.com/office/drawing/2016/SVG/main" r:embed="rId11"/>
                </a:ext>
              </a:extLst>
            </a:blip>
            <a:stretch>
              <a:fillRect t="-8334" b="-8332"/>
            </a:stretch>
          </a:blipFill>
        </p:spPr>
        <p:txBody>
          <a:bodyPr/>
          <a:lstStyle/>
          <a:p>
            <a:endParaRPr lang="en-US"/>
          </a:p>
        </p:txBody>
      </p:sp>
      <p:sp>
        <p:nvSpPr>
          <p:cNvPr id="15" name="TextBox 15"/>
          <p:cNvSpPr txBox="1"/>
          <p:nvPr/>
        </p:nvSpPr>
        <p:spPr>
          <a:xfrm>
            <a:off x="4402055" y="3074594"/>
            <a:ext cx="2312308" cy="308716"/>
          </a:xfrm>
          <a:prstGeom prst="rect">
            <a:avLst/>
          </a:prstGeom>
        </p:spPr>
        <p:txBody>
          <a:bodyPr lIns="0" tIns="0" rIns="0" bIns="0" rtlCol="0" anchor="t">
            <a:spAutoFit/>
          </a:bodyPr>
          <a:lstStyle/>
          <a:p>
            <a:pPr algn="r">
              <a:lnSpc>
                <a:spcPts val="2429"/>
              </a:lnSpc>
            </a:pPr>
            <a:r>
              <a:rPr lang="en-US" sz="1987" b="1">
                <a:solidFill>
                  <a:srgbClr val="272525"/>
                </a:solidFill>
                <a:latin typeface="Inter Bold"/>
                <a:ea typeface="Inter Bold"/>
                <a:cs typeface="Inter Bold"/>
                <a:sym typeface="Inter Bold"/>
              </a:rPr>
              <a:t>Khách hàng</a:t>
            </a:r>
          </a:p>
        </p:txBody>
      </p:sp>
      <p:sp>
        <p:nvSpPr>
          <p:cNvPr id="16" name="TextBox 16"/>
          <p:cNvSpPr txBox="1"/>
          <p:nvPr/>
        </p:nvSpPr>
        <p:spPr>
          <a:xfrm>
            <a:off x="800548" y="7200900"/>
            <a:ext cx="3139440" cy="437441"/>
          </a:xfrm>
          <a:prstGeom prst="rect">
            <a:avLst/>
          </a:prstGeom>
        </p:spPr>
        <p:txBody>
          <a:bodyPr lIns="0" tIns="0" rIns="0" bIns="0" rtlCol="0" anchor="t">
            <a:spAutoFit/>
          </a:bodyPr>
          <a:lstStyle/>
          <a:p>
            <a:pPr algn="l">
              <a:lnSpc>
                <a:spcPts val="3500"/>
              </a:lnSpc>
            </a:pPr>
            <a:r>
              <a:rPr lang="en-US" sz="2787" b="1">
                <a:solidFill>
                  <a:srgbClr val="000000"/>
                </a:solidFill>
                <a:latin typeface="Inter Bold"/>
                <a:ea typeface="Inter Bold"/>
                <a:cs typeface="Inter Bold"/>
                <a:sym typeface="Inter Bold"/>
              </a:rPr>
              <a:t>Luồng khách hàng</a:t>
            </a:r>
          </a:p>
        </p:txBody>
      </p:sp>
      <p:sp>
        <p:nvSpPr>
          <p:cNvPr id="17" name="TextBox 17"/>
          <p:cNvSpPr txBox="1"/>
          <p:nvPr/>
        </p:nvSpPr>
        <p:spPr>
          <a:xfrm>
            <a:off x="800548" y="7801423"/>
            <a:ext cx="8064398" cy="399052"/>
          </a:xfrm>
          <a:prstGeom prst="rect">
            <a:avLst/>
          </a:prstGeom>
        </p:spPr>
        <p:txBody>
          <a:bodyPr lIns="0" tIns="0" rIns="0" bIns="0" rtlCol="0" anchor="t">
            <a:spAutoFit/>
          </a:bodyPr>
          <a:lstStyle/>
          <a:p>
            <a:pPr marL="309165" lvl="1" indent="-154583" algn="l">
              <a:lnSpc>
                <a:spcPts val="3367"/>
              </a:lnSpc>
              <a:buFont typeface="Arial"/>
              <a:buChar char="•"/>
            </a:pPr>
            <a:r>
              <a:rPr lang="en-US" sz="2049">
                <a:solidFill>
                  <a:srgbClr val="272525"/>
                </a:solidFill>
                <a:latin typeface="Inter"/>
                <a:ea typeface="Inter"/>
                <a:cs typeface="Inter"/>
                <a:sym typeface="Inter"/>
              </a:rPr>
              <a:t>Đăng nhập/Đăng ký an toàn</a:t>
            </a:r>
          </a:p>
        </p:txBody>
      </p:sp>
      <p:sp>
        <p:nvSpPr>
          <p:cNvPr id="18" name="TextBox 18"/>
          <p:cNvSpPr txBox="1"/>
          <p:nvPr/>
        </p:nvSpPr>
        <p:spPr>
          <a:xfrm>
            <a:off x="800548" y="8228257"/>
            <a:ext cx="8064398" cy="399052"/>
          </a:xfrm>
          <a:prstGeom prst="rect">
            <a:avLst/>
          </a:prstGeom>
        </p:spPr>
        <p:txBody>
          <a:bodyPr lIns="0" tIns="0" rIns="0" bIns="0" rtlCol="0" anchor="t">
            <a:spAutoFit/>
          </a:bodyPr>
          <a:lstStyle/>
          <a:p>
            <a:pPr marL="309165" lvl="1" indent="-154583" algn="l">
              <a:lnSpc>
                <a:spcPts val="3367"/>
              </a:lnSpc>
              <a:buFont typeface="Arial"/>
              <a:buChar char="•"/>
            </a:pPr>
            <a:r>
              <a:rPr lang="en-US" sz="2049">
                <a:solidFill>
                  <a:srgbClr val="272525"/>
                </a:solidFill>
                <a:latin typeface="Inter"/>
                <a:ea typeface="Inter"/>
                <a:cs typeface="Inter"/>
                <a:sym typeface="Inter"/>
              </a:rPr>
              <a:t>Tìm kiếm và khám phá sản phẩm trực quan</a:t>
            </a:r>
          </a:p>
        </p:txBody>
      </p:sp>
      <p:sp>
        <p:nvSpPr>
          <p:cNvPr id="19" name="TextBox 19"/>
          <p:cNvSpPr txBox="1"/>
          <p:nvPr/>
        </p:nvSpPr>
        <p:spPr>
          <a:xfrm>
            <a:off x="800548" y="8674151"/>
            <a:ext cx="8064398" cy="399052"/>
          </a:xfrm>
          <a:prstGeom prst="rect">
            <a:avLst/>
          </a:prstGeom>
        </p:spPr>
        <p:txBody>
          <a:bodyPr lIns="0" tIns="0" rIns="0" bIns="0" rtlCol="0" anchor="t">
            <a:spAutoFit/>
          </a:bodyPr>
          <a:lstStyle/>
          <a:p>
            <a:pPr marL="309165" lvl="1" indent="-154583" algn="l">
              <a:lnSpc>
                <a:spcPts val="3367"/>
              </a:lnSpc>
              <a:buFont typeface="Arial"/>
              <a:buChar char="•"/>
            </a:pPr>
            <a:r>
              <a:rPr lang="en-US" sz="2049">
                <a:solidFill>
                  <a:srgbClr val="272525"/>
                </a:solidFill>
                <a:latin typeface="Inter"/>
                <a:ea typeface="Inter"/>
                <a:cs typeface="Inter"/>
                <a:sym typeface="Inter"/>
              </a:rPr>
              <a:t>Quản lý giỏ hàng hiệu quả</a:t>
            </a:r>
          </a:p>
        </p:txBody>
      </p:sp>
      <p:sp>
        <p:nvSpPr>
          <p:cNvPr id="20" name="TextBox 20"/>
          <p:cNvSpPr txBox="1"/>
          <p:nvPr/>
        </p:nvSpPr>
        <p:spPr>
          <a:xfrm>
            <a:off x="800548" y="9120035"/>
            <a:ext cx="8064398" cy="399052"/>
          </a:xfrm>
          <a:prstGeom prst="rect">
            <a:avLst/>
          </a:prstGeom>
        </p:spPr>
        <p:txBody>
          <a:bodyPr lIns="0" tIns="0" rIns="0" bIns="0" rtlCol="0" anchor="t">
            <a:spAutoFit/>
          </a:bodyPr>
          <a:lstStyle/>
          <a:p>
            <a:pPr marL="309165" lvl="1" indent="-154583" algn="l">
              <a:lnSpc>
                <a:spcPts val="3367"/>
              </a:lnSpc>
              <a:buFont typeface="Arial"/>
              <a:buChar char="•"/>
            </a:pPr>
            <a:r>
              <a:rPr lang="en-US" sz="2049">
                <a:solidFill>
                  <a:srgbClr val="272525"/>
                </a:solidFill>
                <a:latin typeface="Inter"/>
                <a:ea typeface="Inter"/>
                <a:cs typeface="Inter"/>
                <a:sym typeface="Inter"/>
              </a:rPr>
              <a:t>Đặt hàng và theo dõi đơn hàng</a:t>
            </a:r>
          </a:p>
        </p:txBody>
      </p:sp>
      <p:sp>
        <p:nvSpPr>
          <p:cNvPr id="21" name="TextBox 21"/>
          <p:cNvSpPr txBox="1"/>
          <p:nvPr/>
        </p:nvSpPr>
        <p:spPr>
          <a:xfrm>
            <a:off x="9432579" y="7200900"/>
            <a:ext cx="5606415" cy="437441"/>
          </a:xfrm>
          <a:prstGeom prst="rect">
            <a:avLst/>
          </a:prstGeom>
        </p:spPr>
        <p:txBody>
          <a:bodyPr lIns="0" tIns="0" rIns="0" bIns="0" rtlCol="0" anchor="t">
            <a:spAutoFit/>
          </a:bodyPr>
          <a:lstStyle/>
          <a:p>
            <a:pPr algn="l">
              <a:lnSpc>
                <a:spcPts val="3500"/>
              </a:lnSpc>
            </a:pPr>
            <a:r>
              <a:rPr lang="en-US" sz="2787" b="1">
                <a:solidFill>
                  <a:srgbClr val="000000"/>
                </a:solidFill>
                <a:latin typeface="Inter Bold"/>
                <a:ea typeface="Inter Bold"/>
                <a:cs typeface="Inter Bold"/>
                <a:sym typeface="Inter Bold"/>
              </a:rPr>
              <a:t>Hoạt động hệ thống/quản trị viên</a:t>
            </a:r>
          </a:p>
        </p:txBody>
      </p:sp>
      <p:sp>
        <p:nvSpPr>
          <p:cNvPr id="22" name="TextBox 22"/>
          <p:cNvSpPr txBox="1"/>
          <p:nvPr/>
        </p:nvSpPr>
        <p:spPr>
          <a:xfrm>
            <a:off x="9432579" y="7782373"/>
            <a:ext cx="8064398" cy="399052"/>
          </a:xfrm>
          <a:prstGeom prst="rect">
            <a:avLst/>
          </a:prstGeom>
        </p:spPr>
        <p:txBody>
          <a:bodyPr lIns="0" tIns="0" rIns="0" bIns="0" rtlCol="0" anchor="t">
            <a:spAutoFit/>
          </a:bodyPr>
          <a:lstStyle/>
          <a:p>
            <a:pPr marL="309165" lvl="1" indent="-154583" algn="l">
              <a:lnSpc>
                <a:spcPts val="3367"/>
              </a:lnSpc>
              <a:buFont typeface="Arial"/>
              <a:buChar char="•"/>
            </a:pPr>
            <a:r>
              <a:rPr lang="en-US" sz="2049">
                <a:solidFill>
                  <a:srgbClr val="272525"/>
                </a:solidFill>
                <a:latin typeface="Inter"/>
                <a:ea typeface="Inter"/>
                <a:cs typeface="Inter"/>
                <a:sym typeface="Inter"/>
              </a:rPr>
              <a:t>Quản lý danh mục và tồn kho</a:t>
            </a:r>
          </a:p>
        </p:txBody>
      </p:sp>
      <p:sp>
        <p:nvSpPr>
          <p:cNvPr id="23" name="TextBox 23"/>
          <p:cNvSpPr txBox="1"/>
          <p:nvPr/>
        </p:nvSpPr>
        <p:spPr>
          <a:xfrm>
            <a:off x="9432579" y="8228257"/>
            <a:ext cx="8064398" cy="399052"/>
          </a:xfrm>
          <a:prstGeom prst="rect">
            <a:avLst/>
          </a:prstGeom>
        </p:spPr>
        <p:txBody>
          <a:bodyPr lIns="0" tIns="0" rIns="0" bIns="0" rtlCol="0" anchor="t">
            <a:spAutoFit/>
          </a:bodyPr>
          <a:lstStyle/>
          <a:p>
            <a:pPr marL="309165" lvl="1" indent="-154583" algn="l">
              <a:lnSpc>
                <a:spcPts val="3367"/>
              </a:lnSpc>
              <a:buFont typeface="Arial"/>
              <a:buChar char="•"/>
            </a:pPr>
            <a:r>
              <a:rPr lang="en-US" sz="2049">
                <a:solidFill>
                  <a:srgbClr val="272525"/>
                </a:solidFill>
                <a:latin typeface="Inter"/>
                <a:ea typeface="Inter"/>
                <a:cs typeface="Inter"/>
                <a:sym typeface="Inter"/>
              </a:rPr>
              <a:t>Cập nhật trạng thái đơn hàng theo thời gian thực</a:t>
            </a:r>
          </a:p>
        </p:txBody>
      </p:sp>
      <p:sp>
        <p:nvSpPr>
          <p:cNvPr id="24" name="TextBox 24"/>
          <p:cNvSpPr txBox="1"/>
          <p:nvPr/>
        </p:nvSpPr>
        <p:spPr>
          <a:xfrm>
            <a:off x="9432579" y="8674151"/>
            <a:ext cx="8064398" cy="399052"/>
          </a:xfrm>
          <a:prstGeom prst="rect">
            <a:avLst/>
          </a:prstGeom>
        </p:spPr>
        <p:txBody>
          <a:bodyPr lIns="0" tIns="0" rIns="0" bIns="0" rtlCol="0" anchor="t">
            <a:spAutoFit/>
          </a:bodyPr>
          <a:lstStyle/>
          <a:p>
            <a:pPr marL="309165" lvl="1" indent="-154583" algn="l">
              <a:lnSpc>
                <a:spcPts val="3367"/>
              </a:lnSpc>
              <a:buFont typeface="Arial"/>
              <a:buChar char="•"/>
            </a:pPr>
            <a:r>
              <a:rPr lang="en-US" sz="2049">
                <a:solidFill>
                  <a:srgbClr val="272525"/>
                </a:solidFill>
                <a:latin typeface="Inter"/>
                <a:ea typeface="Inter"/>
                <a:cs typeface="Inter"/>
                <a:sym typeface="Inter"/>
              </a:rPr>
              <a:t>Đảm bảo tính nhất quán dữ liệu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ln>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756322" y="1026166"/>
            <a:ext cx="9633347" cy="1311773"/>
          </a:xfrm>
          <a:prstGeom prst="rect">
            <a:avLst/>
          </a:prstGeom>
        </p:spPr>
        <p:txBody>
          <a:bodyPr lIns="0" tIns="0" rIns="0" bIns="0" rtlCol="0" anchor="t">
            <a:spAutoFit/>
          </a:bodyPr>
          <a:lstStyle/>
          <a:p>
            <a:pPr algn="l">
              <a:lnSpc>
                <a:spcPts val="5000"/>
              </a:lnSpc>
            </a:pPr>
            <a:r>
              <a:rPr lang="en-US" sz="4000" b="1">
                <a:solidFill>
                  <a:srgbClr val="000000"/>
                </a:solidFill>
                <a:latin typeface="Inter Bold"/>
                <a:ea typeface="Inter Bold"/>
                <a:cs typeface="Inter Bold"/>
                <a:sym typeface="Inter Bold"/>
              </a:rPr>
              <a:t>Kiến trúc hệ thống: Mô hình Client-Server</a:t>
            </a:r>
          </a:p>
        </p:txBody>
      </p:sp>
      <p:sp>
        <p:nvSpPr>
          <p:cNvPr id="8" name="Freeform 8" descr="preencoded.png"/>
          <p:cNvSpPr/>
          <p:nvPr/>
        </p:nvSpPr>
        <p:spPr>
          <a:xfrm>
            <a:off x="7756322" y="2722807"/>
            <a:ext cx="1283341" cy="1889674"/>
          </a:xfrm>
          <a:custGeom>
            <a:avLst/>
            <a:gdLst/>
            <a:ahLst/>
            <a:cxnLst/>
            <a:rect l="l" t="t" r="r" b="b"/>
            <a:pathLst>
              <a:path w="1283341" h="1889674">
                <a:moveTo>
                  <a:pt x="0" y="0"/>
                </a:moveTo>
                <a:lnTo>
                  <a:pt x="1283341" y="0"/>
                </a:lnTo>
                <a:lnTo>
                  <a:pt x="1283341" y="1889674"/>
                </a:lnTo>
                <a:lnTo>
                  <a:pt x="0" y="1889674"/>
                </a:lnTo>
                <a:lnTo>
                  <a:pt x="0" y="0"/>
                </a:lnTo>
                <a:close/>
              </a:path>
            </a:pathLst>
          </a:custGeom>
          <a:blipFill>
            <a:blip r:embed="rId4"/>
            <a:stretch>
              <a:fillRect l="-197" r="-197"/>
            </a:stretch>
          </a:blipFill>
        </p:spPr>
        <p:txBody>
          <a:bodyPr/>
          <a:lstStyle/>
          <a:p>
            <a:endParaRPr lang="en-US"/>
          </a:p>
        </p:txBody>
      </p:sp>
      <p:sp>
        <p:nvSpPr>
          <p:cNvPr id="9" name="TextBox 9"/>
          <p:cNvSpPr txBox="1"/>
          <p:nvPr/>
        </p:nvSpPr>
        <p:spPr>
          <a:xfrm>
            <a:off x="9296248" y="2969866"/>
            <a:ext cx="3996033" cy="410613"/>
          </a:xfrm>
          <a:prstGeom prst="rect">
            <a:avLst/>
          </a:prstGeom>
        </p:spPr>
        <p:txBody>
          <a:bodyPr lIns="0" tIns="0" rIns="0" bIns="0" rtlCol="0" anchor="t">
            <a:spAutoFit/>
          </a:bodyPr>
          <a:lstStyle/>
          <a:p>
            <a:pPr algn="l">
              <a:lnSpc>
                <a:spcPts val="3124"/>
              </a:lnSpc>
            </a:pPr>
            <a:r>
              <a:rPr lang="en-US" sz="2499" b="1">
                <a:solidFill>
                  <a:srgbClr val="272525"/>
                </a:solidFill>
                <a:latin typeface="Inter Bold"/>
                <a:ea typeface="Inter Bold"/>
                <a:cs typeface="Inter Bold"/>
                <a:sym typeface="Inter Bold"/>
              </a:rPr>
              <a:t>Client (Ứng dụng di động)</a:t>
            </a:r>
          </a:p>
        </p:txBody>
      </p:sp>
      <p:sp>
        <p:nvSpPr>
          <p:cNvPr id="10" name="TextBox 10"/>
          <p:cNvSpPr txBox="1"/>
          <p:nvPr/>
        </p:nvSpPr>
        <p:spPr>
          <a:xfrm>
            <a:off x="9296248" y="3448641"/>
            <a:ext cx="8093421" cy="852011"/>
          </a:xfrm>
          <a:prstGeom prst="rect">
            <a:avLst/>
          </a:prstGeom>
        </p:spPr>
        <p:txBody>
          <a:bodyPr lIns="0" tIns="0" rIns="0" bIns="0" rtlCol="0" anchor="t">
            <a:spAutoFit/>
          </a:bodyPr>
          <a:lstStyle/>
          <a:p>
            <a:pPr algn="l">
              <a:lnSpc>
                <a:spcPts val="3506"/>
              </a:lnSpc>
            </a:pPr>
            <a:r>
              <a:rPr lang="en-US" sz="2199">
                <a:solidFill>
                  <a:srgbClr val="272525"/>
                </a:solidFill>
                <a:latin typeface="Inter"/>
                <a:ea typeface="Inter"/>
                <a:cs typeface="Inter"/>
                <a:sym typeface="Inter"/>
              </a:rPr>
              <a:t>Người dùng tương tác với giao diện người dùng (UI), tạo ra các yêu cầu HTTP.</a:t>
            </a:r>
          </a:p>
        </p:txBody>
      </p:sp>
      <p:sp>
        <p:nvSpPr>
          <p:cNvPr id="11" name="Freeform 11" descr="preencoded.png"/>
          <p:cNvSpPr/>
          <p:nvPr/>
        </p:nvSpPr>
        <p:spPr>
          <a:xfrm>
            <a:off x="7756322" y="4612481"/>
            <a:ext cx="1283341" cy="1539926"/>
          </a:xfrm>
          <a:custGeom>
            <a:avLst/>
            <a:gdLst/>
            <a:ahLst/>
            <a:cxnLst/>
            <a:rect l="l" t="t" r="r" b="b"/>
            <a:pathLst>
              <a:path w="1283341" h="1539926">
                <a:moveTo>
                  <a:pt x="0" y="0"/>
                </a:moveTo>
                <a:lnTo>
                  <a:pt x="1283341" y="0"/>
                </a:lnTo>
                <a:lnTo>
                  <a:pt x="1283341" y="1539926"/>
                </a:lnTo>
                <a:lnTo>
                  <a:pt x="0" y="1539926"/>
                </a:lnTo>
                <a:lnTo>
                  <a:pt x="0" y="0"/>
                </a:lnTo>
                <a:close/>
              </a:path>
            </a:pathLst>
          </a:custGeom>
          <a:blipFill>
            <a:blip r:embed="rId5"/>
            <a:stretch>
              <a:fillRect t="-3" b="-2"/>
            </a:stretch>
          </a:blipFill>
        </p:spPr>
        <p:txBody>
          <a:bodyPr/>
          <a:lstStyle/>
          <a:p>
            <a:endParaRPr lang="en-US"/>
          </a:p>
        </p:txBody>
      </p:sp>
      <p:sp>
        <p:nvSpPr>
          <p:cNvPr id="12" name="TextBox 12"/>
          <p:cNvSpPr txBox="1"/>
          <p:nvPr/>
        </p:nvSpPr>
        <p:spPr>
          <a:xfrm>
            <a:off x="9296248" y="4859541"/>
            <a:ext cx="3208439" cy="410613"/>
          </a:xfrm>
          <a:prstGeom prst="rect">
            <a:avLst/>
          </a:prstGeom>
        </p:spPr>
        <p:txBody>
          <a:bodyPr lIns="0" tIns="0" rIns="0" bIns="0" rtlCol="0" anchor="t">
            <a:spAutoFit/>
          </a:bodyPr>
          <a:lstStyle/>
          <a:p>
            <a:pPr algn="l">
              <a:lnSpc>
                <a:spcPts val="3124"/>
              </a:lnSpc>
            </a:pPr>
            <a:r>
              <a:rPr lang="en-US" sz="2499" b="1">
                <a:solidFill>
                  <a:srgbClr val="272525"/>
                </a:solidFill>
                <a:latin typeface="Inter Bold"/>
                <a:ea typeface="Inter Bold"/>
                <a:cs typeface="Inter Bold"/>
                <a:sym typeface="Inter Bold"/>
              </a:rPr>
              <a:t>Server/Backend</a:t>
            </a:r>
          </a:p>
        </p:txBody>
      </p:sp>
      <p:sp>
        <p:nvSpPr>
          <p:cNvPr id="13" name="TextBox 13"/>
          <p:cNvSpPr txBox="1"/>
          <p:nvPr/>
        </p:nvSpPr>
        <p:spPr>
          <a:xfrm>
            <a:off x="9296248" y="5338315"/>
            <a:ext cx="8093421" cy="413861"/>
          </a:xfrm>
          <a:prstGeom prst="rect">
            <a:avLst/>
          </a:prstGeom>
        </p:spPr>
        <p:txBody>
          <a:bodyPr lIns="0" tIns="0" rIns="0" bIns="0" rtlCol="0" anchor="t">
            <a:spAutoFit/>
          </a:bodyPr>
          <a:lstStyle/>
          <a:p>
            <a:pPr algn="l">
              <a:lnSpc>
                <a:spcPts val="3506"/>
              </a:lnSpc>
            </a:pPr>
            <a:r>
              <a:rPr lang="en-US" sz="2199">
                <a:solidFill>
                  <a:srgbClr val="272525"/>
                </a:solidFill>
                <a:latin typeface="Inter"/>
                <a:ea typeface="Inter"/>
                <a:cs typeface="Inter"/>
                <a:sym typeface="Inter"/>
              </a:rPr>
              <a:t>Xử lý logic nghiệp vụ, bảo mật và xác thực dữ liệu.</a:t>
            </a:r>
          </a:p>
        </p:txBody>
      </p:sp>
      <p:sp>
        <p:nvSpPr>
          <p:cNvPr id="14" name="Freeform 14" descr="preencoded.png"/>
          <p:cNvSpPr/>
          <p:nvPr/>
        </p:nvSpPr>
        <p:spPr>
          <a:xfrm>
            <a:off x="7756322" y="6152407"/>
            <a:ext cx="1283341" cy="1539926"/>
          </a:xfrm>
          <a:custGeom>
            <a:avLst/>
            <a:gdLst/>
            <a:ahLst/>
            <a:cxnLst/>
            <a:rect l="l" t="t" r="r" b="b"/>
            <a:pathLst>
              <a:path w="1283341" h="1539926">
                <a:moveTo>
                  <a:pt x="0" y="0"/>
                </a:moveTo>
                <a:lnTo>
                  <a:pt x="1283341" y="0"/>
                </a:lnTo>
                <a:lnTo>
                  <a:pt x="1283341" y="1539926"/>
                </a:lnTo>
                <a:lnTo>
                  <a:pt x="0" y="1539926"/>
                </a:lnTo>
                <a:lnTo>
                  <a:pt x="0" y="0"/>
                </a:lnTo>
                <a:close/>
              </a:path>
            </a:pathLst>
          </a:custGeom>
          <a:blipFill>
            <a:blip r:embed="rId6"/>
            <a:stretch>
              <a:fillRect t="-3" b="-2"/>
            </a:stretch>
          </a:blipFill>
        </p:spPr>
        <p:txBody>
          <a:bodyPr/>
          <a:lstStyle/>
          <a:p>
            <a:endParaRPr lang="en-US"/>
          </a:p>
        </p:txBody>
      </p:sp>
      <p:sp>
        <p:nvSpPr>
          <p:cNvPr id="15" name="TextBox 15"/>
          <p:cNvSpPr txBox="1"/>
          <p:nvPr/>
        </p:nvSpPr>
        <p:spPr>
          <a:xfrm>
            <a:off x="9296248" y="6399457"/>
            <a:ext cx="3208439" cy="410613"/>
          </a:xfrm>
          <a:prstGeom prst="rect">
            <a:avLst/>
          </a:prstGeom>
        </p:spPr>
        <p:txBody>
          <a:bodyPr lIns="0" tIns="0" rIns="0" bIns="0" rtlCol="0" anchor="t">
            <a:spAutoFit/>
          </a:bodyPr>
          <a:lstStyle/>
          <a:p>
            <a:pPr algn="l">
              <a:lnSpc>
                <a:spcPts val="3124"/>
              </a:lnSpc>
            </a:pPr>
            <a:r>
              <a:rPr lang="en-US" sz="2499" b="1">
                <a:solidFill>
                  <a:srgbClr val="272525"/>
                </a:solidFill>
                <a:latin typeface="Inter Bold"/>
                <a:ea typeface="Inter Bold"/>
                <a:cs typeface="Inter Bold"/>
                <a:sym typeface="Inter Bold"/>
              </a:rPr>
              <a:t>Database (DB)</a:t>
            </a:r>
          </a:p>
        </p:txBody>
      </p:sp>
      <p:sp>
        <p:nvSpPr>
          <p:cNvPr id="16" name="TextBox 16"/>
          <p:cNvSpPr txBox="1"/>
          <p:nvPr/>
        </p:nvSpPr>
        <p:spPr>
          <a:xfrm>
            <a:off x="9296248" y="6878241"/>
            <a:ext cx="8093421" cy="852011"/>
          </a:xfrm>
          <a:prstGeom prst="rect">
            <a:avLst/>
          </a:prstGeom>
        </p:spPr>
        <p:txBody>
          <a:bodyPr lIns="0" tIns="0" rIns="0" bIns="0" rtlCol="0" anchor="t">
            <a:spAutoFit/>
          </a:bodyPr>
          <a:lstStyle/>
          <a:p>
            <a:pPr algn="l">
              <a:lnSpc>
                <a:spcPts val="3506"/>
              </a:lnSpc>
            </a:pPr>
            <a:r>
              <a:rPr lang="en-US" sz="2199">
                <a:solidFill>
                  <a:srgbClr val="272525"/>
                </a:solidFill>
                <a:latin typeface="Inter"/>
                <a:ea typeface="Inter"/>
                <a:cs typeface="Inter"/>
                <a:sym typeface="Inter"/>
              </a:rPr>
              <a:t>Lưu trữ tất cả dữ liệu lâu dài (Người dùng, Sản phẩm, Đơn hàng).</a:t>
            </a:r>
          </a:p>
        </p:txBody>
      </p:sp>
      <p:sp>
        <p:nvSpPr>
          <p:cNvPr id="17" name="Freeform 17" descr="preencoded.png"/>
          <p:cNvSpPr/>
          <p:nvPr/>
        </p:nvSpPr>
        <p:spPr>
          <a:xfrm>
            <a:off x="7756322" y="7692333"/>
            <a:ext cx="1283341" cy="1539926"/>
          </a:xfrm>
          <a:custGeom>
            <a:avLst/>
            <a:gdLst/>
            <a:ahLst/>
            <a:cxnLst/>
            <a:rect l="l" t="t" r="r" b="b"/>
            <a:pathLst>
              <a:path w="1283341" h="1539926">
                <a:moveTo>
                  <a:pt x="0" y="0"/>
                </a:moveTo>
                <a:lnTo>
                  <a:pt x="1283341" y="0"/>
                </a:lnTo>
                <a:lnTo>
                  <a:pt x="1283341" y="1539926"/>
                </a:lnTo>
                <a:lnTo>
                  <a:pt x="0" y="1539926"/>
                </a:lnTo>
                <a:lnTo>
                  <a:pt x="0" y="0"/>
                </a:lnTo>
                <a:close/>
              </a:path>
            </a:pathLst>
          </a:custGeom>
          <a:blipFill>
            <a:blip r:embed="rId7"/>
            <a:stretch>
              <a:fillRect t="-3" b="-2"/>
            </a:stretch>
          </a:blipFill>
        </p:spPr>
        <p:txBody>
          <a:bodyPr/>
          <a:lstStyle/>
          <a:p>
            <a:endParaRPr lang="en-US"/>
          </a:p>
        </p:txBody>
      </p:sp>
      <p:sp>
        <p:nvSpPr>
          <p:cNvPr id="18" name="TextBox 18"/>
          <p:cNvSpPr txBox="1"/>
          <p:nvPr/>
        </p:nvSpPr>
        <p:spPr>
          <a:xfrm>
            <a:off x="9296248" y="7939383"/>
            <a:ext cx="3218707" cy="410613"/>
          </a:xfrm>
          <a:prstGeom prst="rect">
            <a:avLst/>
          </a:prstGeom>
        </p:spPr>
        <p:txBody>
          <a:bodyPr lIns="0" tIns="0" rIns="0" bIns="0" rtlCol="0" anchor="t">
            <a:spAutoFit/>
          </a:bodyPr>
          <a:lstStyle/>
          <a:p>
            <a:pPr algn="l">
              <a:lnSpc>
                <a:spcPts val="3124"/>
              </a:lnSpc>
            </a:pPr>
            <a:r>
              <a:rPr lang="en-US" sz="2499" b="1">
                <a:solidFill>
                  <a:srgbClr val="272525"/>
                </a:solidFill>
                <a:latin typeface="Inter Bold"/>
                <a:ea typeface="Inter Bold"/>
                <a:cs typeface="Inter Bold"/>
                <a:sym typeface="Inter Bold"/>
              </a:rPr>
              <a:t>Phản hồi (Response)</a:t>
            </a:r>
          </a:p>
        </p:txBody>
      </p:sp>
      <p:sp>
        <p:nvSpPr>
          <p:cNvPr id="19" name="TextBox 19"/>
          <p:cNvSpPr txBox="1"/>
          <p:nvPr/>
        </p:nvSpPr>
        <p:spPr>
          <a:xfrm>
            <a:off x="9296248" y="8418166"/>
            <a:ext cx="8093421" cy="413861"/>
          </a:xfrm>
          <a:prstGeom prst="rect">
            <a:avLst/>
          </a:prstGeom>
        </p:spPr>
        <p:txBody>
          <a:bodyPr lIns="0" tIns="0" rIns="0" bIns="0" rtlCol="0" anchor="t">
            <a:spAutoFit/>
          </a:bodyPr>
          <a:lstStyle/>
          <a:p>
            <a:pPr algn="l">
              <a:lnSpc>
                <a:spcPts val="3506"/>
              </a:lnSpc>
            </a:pPr>
            <a:r>
              <a:rPr lang="en-US" sz="2199">
                <a:solidFill>
                  <a:srgbClr val="272525"/>
                </a:solidFill>
                <a:latin typeface="Inter"/>
                <a:ea typeface="Inter"/>
                <a:cs typeface="Inter"/>
                <a:sym typeface="Inter"/>
              </a:rPr>
              <a:t>Server trả về dữ liệu JSON có cấu trúc cho client để hiển thị.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ln>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TextBox 6"/>
          <p:cNvSpPr txBox="1"/>
          <p:nvPr/>
        </p:nvSpPr>
        <p:spPr>
          <a:xfrm>
            <a:off x="839201" y="627307"/>
            <a:ext cx="9633347" cy="777875"/>
          </a:xfrm>
          <a:prstGeom prst="rect">
            <a:avLst/>
          </a:prstGeom>
        </p:spPr>
        <p:txBody>
          <a:bodyPr lIns="0" tIns="0" rIns="0" bIns="0" rtlCol="0" anchor="t">
            <a:spAutoFit/>
          </a:bodyPr>
          <a:lstStyle/>
          <a:p>
            <a:pPr algn="l">
              <a:lnSpc>
                <a:spcPts val="6249"/>
              </a:lnSpc>
            </a:pPr>
            <a:r>
              <a:rPr lang="en-US" sz="4999" b="1">
                <a:solidFill>
                  <a:srgbClr val="000000"/>
                </a:solidFill>
                <a:latin typeface="Inter Bold"/>
                <a:ea typeface="Inter Bold"/>
                <a:cs typeface="Inter Bold"/>
                <a:sym typeface="Inter Bold"/>
              </a:rPr>
              <a:t>Chức năng chính:</a:t>
            </a:r>
          </a:p>
        </p:txBody>
      </p:sp>
      <p:sp>
        <p:nvSpPr>
          <p:cNvPr id="7" name="TextBox 7"/>
          <p:cNvSpPr txBox="1"/>
          <p:nvPr/>
        </p:nvSpPr>
        <p:spPr>
          <a:xfrm>
            <a:off x="2103230" y="2443589"/>
            <a:ext cx="8093421" cy="970479"/>
          </a:xfrm>
          <a:prstGeom prst="rect">
            <a:avLst/>
          </a:prstGeom>
        </p:spPr>
        <p:txBody>
          <a:bodyPr lIns="0" tIns="0" rIns="0" bIns="0" rtlCol="0" anchor="t">
            <a:spAutoFit/>
          </a:bodyPr>
          <a:lstStyle/>
          <a:p>
            <a:pPr marL="539748" lvl="1" indent="-269874" algn="l">
              <a:lnSpc>
                <a:spcPts val="3982"/>
              </a:lnSpc>
              <a:buFont typeface="Arial"/>
              <a:buChar char="•"/>
            </a:pPr>
            <a:r>
              <a:rPr lang="en-US" sz="2499">
                <a:solidFill>
                  <a:srgbClr val="272525"/>
                </a:solidFill>
                <a:latin typeface="Inter"/>
                <a:ea typeface="Inter"/>
                <a:cs typeface="Inter"/>
                <a:sym typeface="Inter"/>
              </a:rPr>
              <a:t>Đăng ký, đăng nhập, đăng xuất</a:t>
            </a:r>
          </a:p>
          <a:p>
            <a:pPr algn="l">
              <a:lnSpc>
                <a:spcPts val="3984"/>
              </a:lnSpc>
            </a:pPr>
            <a:endParaRPr lang="en-US" sz="2499">
              <a:solidFill>
                <a:srgbClr val="272525"/>
              </a:solidFill>
              <a:latin typeface="Inter"/>
              <a:ea typeface="Inter"/>
              <a:cs typeface="Inter"/>
              <a:sym typeface="Inter"/>
            </a:endParaRPr>
          </a:p>
        </p:txBody>
      </p:sp>
      <p:sp>
        <p:nvSpPr>
          <p:cNvPr id="8" name="TextBox 8"/>
          <p:cNvSpPr txBox="1"/>
          <p:nvPr/>
        </p:nvSpPr>
        <p:spPr>
          <a:xfrm>
            <a:off x="2103230" y="3209980"/>
            <a:ext cx="8093421" cy="970479"/>
          </a:xfrm>
          <a:prstGeom prst="rect">
            <a:avLst/>
          </a:prstGeom>
        </p:spPr>
        <p:txBody>
          <a:bodyPr lIns="0" tIns="0" rIns="0" bIns="0" rtlCol="0" anchor="t">
            <a:spAutoFit/>
          </a:bodyPr>
          <a:lstStyle/>
          <a:p>
            <a:pPr marL="539748" lvl="1" indent="-269874" algn="l">
              <a:lnSpc>
                <a:spcPts val="3982"/>
              </a:lnSpc>
              <a:buFont typeface="Arial"/>
              <a:buChar char="•"/>
            </a:pPr>
            <a:r>
              <a:rPr lang="en-US" sz="2499">
                <a:solidFill>
                  <a:srgbClr val="272525"/>
                </a:solidFill>
                <a:latin typeface="Inter"/>
                <a:ea typeface="Inter"/>
                <a:cs typeface="Inter"/>
                <a:sym typeface="Inter"/>
              </a:rPr>
              <a:t>Xem danh sách sản phẩm</a:t>
            </a:r>
          </a:p>
          <a:p>
            <a:pPr algn="l">
              <a:lnSpc>
                <a:spcPts val="3984"/>
              </a:lnSpc>
            </a:pPr>
            <a:endParaRPr lang="en-US" sz="2499">
              <a:solidFill>
                <a:srgbClr val="272525"/>
              </a:solidFill>
              <a:latin typeface="Inter"/>
              <a:ea typeface="Inter"/>
              <a:cs typeface="Inter"/>
              <a:sym typeface="Inter"/>
            </a:endParaRPr>
          </a:p>
        </p:txBody>
      </p:sp>
      <p:sp>
        <p:nvSpPr>
          <p:cNvPr id="9" name="TextBox 9"/>
          <p:cNvSpPr txBox="1"/>
          <p:nvPr/>
        </p:nvSpPr>
        <p:spPr>
          <a:xfrm>
            <a:off x="2103230" y="6582063"/>
            <a:ext cx="8093421" cy="970479"/>
          </a:xfrm>
          <a:prstGeom prst="rect">
            <a:avLst/>
          </a:prstGeom>
        </p:spPr>
        <p:txBody>
          <a:bodyPr lIns="0" tIns="0" rIns="0" bIns="0" rtlCol="0" anchor="t">
            <a:spAutoFit/>
          </a:bodyPr>
          <a:lstStyle/>
          <a:p>
            <a:pPr marL="539748" lvl="1" indent="-269874" algn="l">
              <a:lnSpc>
                <a:spcPts val="3982"/>
              </a:lnSpc>
              <a:buFont typeface="Arial"/>
              <a:buChar char="•"/>
            </a:pPr>
            <a:r>
              <a:rPr lang="en-US" sz="2499">
                <a:solidFill>
                  <a:srgbClr val="272525"/>
                </a:solidFill>
                <a:latin typeface="Inter"/>
                <a:ea typeface="Inter"/>
                <a:cs typeface="Inter"/>
                <a:sym typeface="Inter"/>
              </a:rPr>
              <a:t>Xem chi tiết sản phẩm</a:t>
            </a:r>
          </a:p>
          <a:p>
            <a:pPr algn="l">
              <a:lnSpc>
                <a:spcPts val="3984"/>
              </a:lnSpc>
            </a:pPr>
            <a:endParaRPr lang="en-US" sz="2499">
              <a:solidFill>
                <a:srgbClr val="272525"/>
              </a:solidFill>
              <a:latin typeface="Inter"/>
              <a:ea typeface="Inter"/>
              <a:cs typeface="Inter"/>
              <a:sym typeface="Inter"/>
            </a:endParaRPr>
          </a:p>
        </p:txBody>
      </p:sp>
      <p:sp>
        <p:nvSpPr>
          <p:cNvPr id="10" name="TextBox 10"/>
          <p:cNvSpPr txBox="1"/>
          <p:nvPr/>
        </p:nvSpPr>
        <p:spPr>
          <a:xfrm>
            <a:off x="2103230" y="4923982"/>
            <a:ext cx="8093421" cy="970479"/>
          </a:xfrm>
          <a:prstGeom prst="rect">
            <a:avLst/>
          </a:prstGeom>
        </p:spPr>
        <p:txBody>
          <a:bodyPr lIns="0" tIns="0" rIns="0" bIns="0" rtlCol="0" anchor="t">
            <a:spAutoFit/>
          </a:bodyPr>
          <a:lstStyle/>
          <a:p>
            <a:pPr marL="539748" lvl="1" indent="-269874" algn="l">
              <a:lnSpc>
                <a:spcPts val="3982"/>
              </a:lnSpc>
              <a:buFont typeface="Arial"/>
              <a:buChar char="•"/>
            </a:pPr>
            <a:r>
              <a:rPr lang="en-US" sz="2499">
                <a:solidFill>
                  <a:srgbClr val="272525"/>
                </a:solidFill>
                <a:latin typeface="Inter"/>
                <a:ea typeface="Inter"/>
                <a:cs typeface="Inter"/>
                <a:sym typeface="Inter"/>
              </a:rPr>
              <a:t>Tìm kiếm và lọc sản phẩm</a:t>
            </a:r>
          </a:p>
          <a:p>
            <a:pPr algn="l">
              <a:lnSpc>
                <a:spcPts val="3984"/>
              </a:lnSpc>
            </a:pPr>
            <a:endParaRPr lang="en-US" sz="2499">
              <a:solidFill>
                <a:srgbClr val="272525"/>
              </a:solidFill>
              <a:latin typeface="Inter"/>
              <a:ea typeface="Inter"/>
              <a:cs typeface="Inter"/>
              <a:sym typeface="Inter"/>
            </a:endParaRPr>
          </a:p>
        </p:txBody>
      </p:sp>
      <p:sp>
        <p:nvSpPr>
          <p:cNvPr id="11" name="TextBox 11"/>
          <p:cNvSpPr txBox="1"/>
          <p:nvPr/>
        </p:nvSpPr>
        <p:spPr>
          <a:xfrm>
            <a:off x="1660917" y="1529007"/>
            <a:ext cx="9633347" cy="1250950"/>
          </a:xfrm>
          <a:prstGeom prst="rect">
            <a:avLst/>
          </a:prstGeom>
        </p:spPr>
        <p:txBody>
          <a:bodyPr lIns="0" tIns="0" rIns="0" bIns="0" rtlCol="0" anchor="t">
            <a:spAutoFit/>
          </a:bodyPr>
          <a:lstStyle/>
          <a:p>
            <a:pPr algn="l">
              <a:lnSpc>
                <a:spcPts val="4999"/>
              </a:lnSpc>
            </a:pPr>
            <a:r>
              <a:rPr lang="en-US" sz="3999" b="1">
                <a:solidFill>
                  <a:srgbClr val="000000"/>
                </a:solidFill>
                <a:latin typeface="Inter Bold"/>
                <a:ea typeface="Inter Bold"/>
                <a:cs typeface="Inter Bold"/>
                <a:sym typeface="Inter Bold"/>
              </a:rPr>
              <a:t>Người dùng (User)</a:t>
            </a:r>
          </a:p>
          <a:p>
            <a:pPr algn="l">
              <a:lnSpc>
                <a:spcPts val="4999"/>
              </a:lnSpc>
            </a:pPr>
            <a:endParaRPr lang="en-US" sz="3999" b="1">
              <a:solidFill>
                <a:srgbClr val="000000"/>
              </a:solidFill>
              <a:latin typeface="Inter Bold"/>
              <a:ea typeface="Inter Bold"/>
              <a:cs typeface="Inter Bold"/>
              <a:sym typeface="Inter Bold"/>
            </a:endParaRPr>
          </a:p>
        </p:txBody>
      </p:sp>
      <p:sp>
        <p:nvSpPr>
          <p:cNvPr id="12" name="TextBox 12"/>
          <p:cNvSpPr txBox="1"/>
          <p:nvPr/>
        </p:nvSpPr>
        <p:spPr>
          <a:xfrm>
            <a:off x="2103230" y="5748996"/>
            <a:ext cx="8093421" cy="970479"/>
          </a:xfrm>
          <a:prstGeom prst="rect">
            <a:avLst/>
          </a:prstGeom>
        </p:spPr>
        <p:txBody>
          <a:bodyPr lIns="0" tIns="0" rIns="0" bIns="0" rtlCol="0" anchor="t">
            <a:spAutoFit/>
          </a:bodyPr>
          <a:lstStyle/>
          <a:p>
            <a:pPr marL="539748" lvl="1" indent="-269874" algn="l">
              <a:lnSpc>
                <a:spcPts val="3982"/>
              </a:lnSpc>
              <a:buFont typeface="Arial"/>
              <a:buChar char="•"/>
            </a:pPr>
            <a:r>
              <a:rPr lang="en-US" sz="2499">
                <a:solidFill>
                  <a:srgbClr val="272525"/>
                </a:solidFill>
                <a:latin typeface="Inter"/>
                <a:ea typeface="Inter"/>
                <a:cs typeface="Inter"/>
                <a:sym typeface="Inter"/>
              </a:rPr>
              <a:t>Đặt hàng và xem lịch sử đơn hàng</a:t>
            </a:r>
          </a:p>
          <a:p>
            <a:pPr algn="l">
              <a:lnSpc>
                <a:spcPts val="3984"/>
              </a:lnSpc>
            </a:pPr>
            <a:endParaRPr lang="en-US" sz="2499">
              <a:solidFill>
                <a:srgbClr val="272525"/>
              </a:solidFill>
              <a:latin typeface="Inter"/>
              <a:ea typeface="Inter"/>
              <a:cs typeface="Inter"/>
              <a:sym typeface="Inter"/>
            </a:endParaRPr>
          </a:p>
        </p:txBody>
      </p:sp>
      <p:sp>
        <p:nvSpPr>
          <p:cNvPr id="13" name="TextBox 13"/>
          <p:cNvSpPr txBox="1"/>
          <p:nvPr/>
        </p:nvSpPr>
        <p:spPr>
          <a:xfrm>
            <a:off x="2103230" y="4093617"/>
            <a:ext cx="8093421" cy="970479"/>
          </a:xfrm>
          <a:prstGeom prst="rect">
            <a:avLst/>
          </a:prstGeom>
        </p:spPr>
        <p:txBody>
          <a:bodyPr lIns="0" tIns="0" rIns="0" bIns="0" rtlCol="0" anchor="t">
            <a:spAutoFit/>
          </a:bodyPr>
          <a:lstStyle/>
          <a:p>
            <a:pPr marL="539748" lvl="1" indent="-269874" algn="l">
              <a:lnSpc>
                <a:spcPts val="3982"/>
              </a:lnSpc>
              <a:buFont typeface="Arial"/>
              <a:buChar char="•"/>
            </a:pPr>
            <a:r>
              <a:rPr lang="en-US" sz="2499">
                <a:solidFill>
                  <a:srgbClr val="272525"/>
                </a:solidFill>
                <a:latin typeface="Inter"/>
                <a:ea typeface="Inter"/>
                <a:cs typeface="Inter"/>
                <a:sym typeface="Inter"/>
              </a:rPr>
              <a:t>Thêm sản phẩm vào giỏ hàng</a:t>
            </a:r>
          </a:p>
          <a:p>
            <a:pPr algn="l">
              <a:lnSpc>
                <a:spcPts val="3984"/>
              </a:lnSpc>
            </a:pPr>
            <a:endParaRPr lang="en-US" sz="2499">
              <a:solidFill>
                <a:srgbClr val="272525"/>
              </a:solidFill>
              <a:latin typeface="Inter"/>
              <a:ea typeface="Inter"/>
              <a:cs typeface="Inter"/>
              <a:sym typeface="Inter"/>
            </a:endParaRPr>
          </a:p>
        </p:txBody>
      </p:sp>
      <p:sp>
        <p:nvSpPr>
          <p:cNvPr id="14" name="Freeform 14"/>
          <p:cNvSpPr/>
          <p:nvPr/>
        </p:nvSpPr>
        <p:spPr>
          <a:xfrm>
            <a:off x="8311758" y="873508"/>
            <a:ext cx="8553535" cy="8553535"/>
          </a:xfrm>
          <a:custGeom>
            <a:avLst/>
            <a:gdLst/>
            <a:ahLst/>
            <a:cxnLst/>
            <a:rect l="l" t="t" r="r" b="b"/>
            <a:pathLst>
              <a:path w="8553535" h="8553535">
                <a:moveTo>
                  <a:pt x="0" y="0"/>
                </a:moveTo>
                <a:lnTo>
                  <a:pt x="8553536" y="0"/>
                </a:lnTo>
                <a:lnTo>
                  <a:pt x="8553536" y="8553536"/>
                </a:lnTo>
                <a:lnTo>
                  <a:pt x="0" y="855353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ln>
          </p:spPr>
          <p:txBody>
            <a:bodyPr/>
            <a:lstStyle/>
            <a:p>
              <a:endParaRPr lang="en-US"/>
            </a:p>
          </p:txBody>
        </p:sp>
      </p:grpSp>
      <p:grpSp>
        <p:nvGrpSpPr>
          <p:cNvPr id="4" name="Group 4"/>
          <p:cNvGrpSpPr/>
          <p:nvPr/>
        </p:nvGrpSpPr>
        <p:grpSpPr>
          <a:xfrm>
            <a:off x="-157655"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ln>
          </p:spPr>
          <p:txBody>
            <a:bodyPr/>
            <a:lstStyle/>
            <a:p>
              <a:endParaRPr lang="en-US"/>
            </a:p>
          </p:txBody>
        </p:sp>
      </p:grpSp>
      <p:sp>
        <p:nvSpPr>
          <p:cNvPr id="6" name="Freeform 6"/>
          <p:cNvSpPr/>
          <p:nvPr/>
        </p:nvSpPr>
        <p:spPr>
          <a:xfrm>
            <a:off x="8311758" y="873508"/>
            <a:ext cx="8553535" cy="8553535"/>
          </a:xfrm>
          <a:custGeom>
            <a:avLst/>
            <a:gdLst/>
            <a:ahLst/>
            <a:cxnLst/>
            <a:rect l="l" t="t" r="r" b="b"/>
            <a:pathLst>
              <a:path w="8553535" h="8553535">
                <a:moveTo>
                  <a:pt x="0" y="0"/>
                </a:moveTo>
                <a:lnTo>
                  <a:pt x="8553536" y="0"/>
                </a:lnTo>
                <a:lnTo>
                  <a:pt x="8553536" y="8553536"/>
                </a:lnTo>
                <a:lnTo>
                  <a:pt x="0" y="855353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2103230" y="3347928"/>
            <a:ext cx="8093421" cy="1475304"/>
          </a:xfrm>
          <a:prstGeom prst="rect">
            <a:avLst/>
          </a:prstGeom>
        </p:spPr>
        <p:txBody>
          <a:bodyPr lIns="0" tIns="0" rIns="0" bIns="0" rtlCol="0" anchor="t">
            <a:spAutoFit/>
          </a:bodyPr>
          <a:lstStyle/>
          <a:p>
            <a:pPr marL="539748" lvl="1" indent="-269874" algn="l">
              <a:lnSpc>
                <a:spcPts val="3982"/>
              </a:lnSpc>
              <a:buFont typeface="Arial"/>
              <a:buChar char="•"/>
            </a:pPr>
            <a:r>
              <a:rPr lang="en-US" sz="2499">
                <a:solidFill>
                  <a:srgbClr val="272525"/>
                </a:solidFill>
                <a:latin typeface="Inter"/>
                <a:ea typeface="Inter"/>
                <a:cs typeface="Inter"/>
                <a:sym typeface="Inter"/>
              </a:rPr>
              <a:t>Quản lý sản phẩm (thêm / sửa / xóa)</a:t>
            </a:r>
          </a:p>
          <a:p>
            <a:pPr algn="l">
              <a:lnSpc>
                <a:spcPts val="3982"/>
              </a:lnSpc>
            </a:pPr>
            <a:endParaRPr lang="en-US" sz="2499">
              <a:solidFill>
                <a:srgbClr val="272525"/>
              </a:solidFill>
              <a:latin typeface="Inter"/>
              <a:ea typeface="Inter"/>
              <a:cs typeface="Inter"/>
              <a:sym typeface="Inter"/>
            </a:endParaRPr>
          </a:p>
          <a:p>
            <a:pPr algn="l">
              <a:lnSpc>
                <a:spcPts val="3984"/>
              </a:lnSpc>
            </a:pPr>
            <a:endParaRPr lang="en-US" sz="2499">
              <a:solidFill>
                <a:srgbClr val="272525"/>
              </a:solidFill>
              <a:latin typeface="Inter"/>
              <a:ea typeface="Inter"/>
              <a:cs typeface="Inter"/>
              <a:sym typeface="Inter"/>
            </a:endParaRPr>
          </a:p>
        </p:txBody>
      </p:sp>
      <p:sp>
        <p:nvSpPr>
          <p:cNvPr id="8" name="TextBox 8"/>
          <p:cNvSpPr txBox="1"/>
          <p:nvPr/>
        </p:nvSpPr>
        <p:spPr>
          <a:xfrm>
            <a:off x="2103230" y="6582063"/>
            <a:ext cx="8093421" cy="1475304"/>
          </a:xfrm>
          <a:prstGeom prst="rect">
            <a:avLst/>
          </a:prstGeom>
        </p:spPr>
        <p:txBody>
          <a:bodyPr lIns="0" tIns="0" rIns="0" bIns="0" rtlCol="0" anchor="t">
            <a:spAutoFit/>
          </a:bodyPr>
          <a:lstStyle/>
          <a:p>
            <a:pPr marL="539748" lvl="1" indent="-269874" algn="l">
              <a:lnSpc>
                <a:spcPts val="3982"/>
              </a:lnSpc>
              <a:buFont typeface="Arial"/>
              <a:buChar char="•"/>
            </a:pPr>
            <a:r>
              <a:rPr lang="en-US" sz="2499">
                <a:solidFill>
                  <a:srgbClr val="272525"/>
                </a:solidFill>
                <a:latin typeface="Inter"/>
                <a:ea typeface="Inter"/>
                <a:cs typeface="Inter"/>
                <a:sym typeface="Inter"/>
              </a:rPr>
              <a:t>Quản lý doanh thu</a:t>
            </a:r>
          </a:p>
          <a:p>
            <a:pPr algn="l">
              <a:lnSpc>
                <a:spcPts val="3982"/>
              </a:lnSpc>
            </a:pPr>
            <a:endParaRPr lang="en-US" sz="2499">
              <a:solidFill>
                <a:srgbClr val="272525"/>
              </a:solidFill>
              <a:latin typeface="Inter"/>
              <a:ea typeface="Inter"/>
              <a:cs typeface="Inter"/>
              <a:sym typeface="Inter"/>
            </a:endParaRPr>
          </a:p>
          <a:p>
            <a:pPr algn="l">
              <a:lnSpc>
                <a:spcPts val="3984"/>
              </a:lnSpc>
            </a:pPr>
            <a:endParaRPr lang="en-US" sz="2499">
              <a:solidFill>
                <a:srgbClr val="272525"/>
              </a:solidFill>
              <a:latin typeface="Inter"/>
              <a:ea typeface="Inter"/>
              <a:cs typeface="Inter"/>
              <a:sym typeface="Inter"/>
            </a:endParaRPr>
          </a:p>
        </p:txBody>
      </p:sp>
      <p:sp>
        <p:nvSpPr>
          <p:cNvPr id="9" name="TextBox 9"/>
          <p:cNvSpPr txBox="1"/>
          <p:nvPr/>
        </p:nvSpPr>
        <p:spPr>
          <a:xfrm>
            <a:off x="2103230" y="4923982"/>
            <a:ext cx="8093421" cy="970479"/>
          </a:xfrm>
          <a:prstGeom prst="rect">
            <a:avLst/>
          </a:prstGeom>
        </p:spPr>
        <p:txBody>
          <a:bodyPr lIns="0" tIns="0" rIns="0" bIns="0" rtlCol="0" anchor="t">
            <a:spAutoFit/>
          </a:bodyPr>
          <a:lstStyle/>
          <a:p>
            <a:pPr marL="539748" lvl="1" indent="-269874" algn="l">
              <a:lnSpc>
                <a:spcPts val="3982"/>
              </a:lnSpc>
              <a:buFont typeface="Arial"/>
              <a:buChar char="•"/>
            </a:pPr>
            <a:r>
              <a:rPr lang="en-US" sz="2499">
                <a:solidFill>
                  <a:srgbClr val="272525"/>
                </a:solidFill>
                <a:latin typeface="Inter"/>
                <a:ea typeface="Inter"/>
                <a:cs typeface="Inter"/>
                <a:sym typeface="Inter"/>
              </a:rPr>
              <a:t>Quản lý người dùng</a:t>
            </a:r>
          </a:p>
          <a:p>
            <a:pPr algn="l">
              <a:lnSpc>
                <a:spcPts val="3984"/>
              </a:lnSpc>
            </a:pPr>
            <a:endParaRPr lang="en-US" sz="2499">
              <a:solidFill>
                <a:srgbClr val="272525"/>
              </a:solidFill>
              <a:latin typeface="Inter"/>
              <a:ea typeface="Inter"/>
              <a:cs typeface="Inter"/>
              <a:sym typeface="Inter"/>
            </a:endParaRPr>
          </a:p>
        </p:txBody>
      </p:sp>
      <p:sp>
        <p:nvSpPr>
          <p:cNvPr id="10" name="TextBox 10"/>
          <p:cNvSpPr txBox="1"/>
          <p:nvPr/>
        </p:nvSpPr>
        <p:spPr>
          <a:xfrm>
            <a:off x="1333267" y="1958045"/>
            <a:ext cx="9633347" cy="1879600"/>
          </a:xfrm>
          <a:prstGeom prst="rect">
            <a:avLst/>
          </a:prstGeom>
        </p:spPr>
        <p:txBody>
          <a:bodyPr lIns="0" tIns="0" rIns="0" bIns="0" rtlCol="0" anchor="t">
            <a:spAutoFit/>
          </a:bodyPr>
          <a:lstStyle/>
          <a:p>
            <a:pPr algn="l">
              <a:lnSpc>
                <a:spcPts val="4999"/>
              </a:lnSpc>
            </a:pPr>
            <a:r>
              <a:rPr lang="en-US" sz="3999" b="1">
                <a:solidFill>
                  <a:srgbClr val="000000"/>
                </a:solidFill>
                <a:latin typeface="Inter Bold"/>
                <a:ea typeface="Inter Bold"/>
                <a:cs typeface="Inter Bold"/>
                <a:sym typeface="Inter Bold"/>
              </a:rPr>
              <a:t>Quản trị viên (Admin)</a:t>
            </a:r>
          </a:p>
          <a:p>
            <a:pPr algn="l">
              <a:lnSpc>
                <a:spcPts val="4999"/>
              </a:lnSpc>
            </a:pPr>
            <a:endParaRPr lang="en-US" sz="3999" b="1">
              <a:solidFill>
                <a:srgbClr val="000000"/>
              </a:solidFill>
              <a:latin typeface="Inter Bold"/>
              <a:ea typeface="Inter Bold"/>
              <a:cs typeface="Inter Bold"/>
              <a:sym typeface="Inter Bold"/>
            </a:endParaRPr>
          </a:p>
          <a:p>
            <a:pPr algn="l">
              <a:lnSpc>
                <a:spcPts val="4999"/>
              </a:lnSpc>
            </a:pPr>
            <a:endParaRPr lang="en-US" sz="3999" b="1">
              <a:solidFill>
                <a:srgbClr val="000000"/>
              </a:solidFill>
              <a:latin typeface="Inter Bold"/>
              <a:ea typeface="Inter Bold"/>
              <a:cs typeface="Inter Bold"/>
              <a:sym typeface="Inter Bold"/>
            </a:endParaRPr>
          </a:p>
        </p:txBody>
      </p:sp>
      <p:sp>
        <p:nvSpPr>
          <p:cNvPr id="11" name="TextBox 11"/>
          <p:cNvSpPr txBox="1"/>
          <p:nvPr/>
        </p:nvSpPr>
        <p:spPr>
          <a:xfrm>
            <a:off x="2103230" y="5808736"/>
            <a:ext cx="8093421" cy="1475304"/>
          </a:xfrm>
          <a:prstGeom prst="rect">
            <a:avLst/>
          </a:prstGeom>
        </p:spPr>
        <p:txBody>
          <a:bodyPr lIns="0" tIns="0" rIns="0" bIns="0" rtlCol="0" anchor="t">
            <a:spAutoFit/>
          </a:bodyPr>
          <a:lstStyle/>
          <a:p>
            <a:pPr marL="539748" lvl="1" indent="-269874" algn="l">
              <a:lnSpc>
                <a:spcPts val="3982"/>
              </a:lnSpc>
              <a:buFont typeface="Arial"/>
              <a:buChar char="•"/>
            </a:pPr>
            <a:r>
              <a:rPr lang="en-US" sz="2499">
                <a:solidFill>
                  <a:srgbClr val="272525"/>
                </a:solidFill>
                <a:latin typeface="Inter"/>
                <a:ea typeface="Inter"/>
                <a:cs typeface="Inter"/>
                <a:sym typeface="Inter"/>
              </a:rPr>
              <a:t>Quản lý đơn hàng</a:t>
            </a:r>
          </a:p>
          <a:p>
            <a:pPr algn="l">
              <a:lnSpc>
                <a:spcPts val="3982"/>
              </a:lnSpc>
            </a:pPr>
            <a:endParaRPr lang="en-US" sz="2499">
              <a:solidFill>
                <a:srgbClr val="272525"/>
              </a:solidFill>
              <a:latin typeface="Inter"/>
              <a:ea typeface="Inter"/>
              <a:cs typeface="Inter"/>
              <a:sym typeface="Inter"/>
            </a:endParaRPr>
          </a:p>
          <a:p>
            <a:pPr algn="l">
              <a:lnSpc>
                <a:spcPts val="3984"/>
              </a:lnSpc>
            </a:pPr>
            <a:endParaRPr lang="en-US" sz="2499">
              <a:solidFill>
                <a:srgbClr val="272525"/>
              </a:solidFill>
              <a:latin typeface="Inter"/>
              <a:ea typeface="Inter"/>
              <a:cs typeface="Inter"/>
              <a:sym typeface="Inter"/>
            </a:endParaRPr>
          </a:p>
        </p:txBody>
      </p:sp>
      <p:sp>
        <p:nvSpPr>
          <p:cNvPr id="12" name="TextBox 12"/>
          <p:cNvSpPr txBox="1"/>
          <p:nvPr/>
        </p:nvSpPr>
        <p:spPr>
          <a:xfrm>
            <a:off x="2103230" y="4173021"/>
            <a:ext cx="8093421" cy="970479"/>
          </a:xfrm>
          <a:prstGeom prst="rect">
            <a:avLst/>
          </a:prstGeom>
        </p:spPr>
        <p:txBody>
          <a:bodyPr lIns="0" tIns="0" rIns="0" bIns="0" rtlCol="0" anchor="t">
            <a:spAutoFit/>
          </a:bodyPr>
          <a:lstStyle/>
          <a:p>
            <a:pPr marL="539748" lvl="1" indent="-269874" algn="l">
              <a:lnSpc>
                <a:spcPts val="3982"/>
              </a:lnSpc>
              <a:buFont typeface="Arial"/>
              <a:buChar char="•"/>
            </a:pPr>
            <a:r>
              <a:rPr lang="en-US" sz="2499">
                <a:solidFill>
                  <a:srgbClr val="272525"/>
                </a:solidFill>
                <a:latin typeface="Inter"/>
                <a:ea typeface="Inter"/>
                <a:cs typeface="Inter"/>
                <a:sym typeface="Inter"/>
              </a:rPr>
              <a:t>Quản lý sản phẩm</a:t>
            </a:r>
          </a:p>
          <a:p>
            <a:pPr algn="l">
              <a:lnSpc>
                <a:spcPts val="3984"/>
              </a:lnSpc>
            </a:pPr>
            <a:endParaRPr lang="en-US" sz="2499">
              <a:solidFill>
                <a:srgbClr val="272525"/>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1166</Words>
  <Application>Microsoft Office PowerPoint</Application>
  <PresentationFormat>Custom</PresentationFormat>
  <Paragraphs>152</Paragraphs>
  <Slides>20</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Inter Light</vt:lpstr>
      <vt:lpstr>Calibri</vt:lpstr>
      <vt:lpstr>Muli Semi-Bold</vt:lpstr>
      <vt:lpstr>Arial</vt:lpstr>
      <vt:lpstr>Inter Bold</vt:lpstr>
      <vt:lpstr>Sigmar One</vt:lpstr>
      <vt:lpstr>Inter</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NowWear.pptx</dc:title>
  <cp:lastModifiedBy>Đinh Văn Lâm</cp:lastModifiedBy>
  <cp:revision>2</cp:revision>
  <dcterms:created xsi:type="dcterms:W3CDTF">2006-08-16T00:00:00Z</dcterms:created>
  <dcterms:modified xsi:type="dcterms:W3CDTF">2025-12-31T04:05:05Z</dcterms:modified>
  <dc:identifier>DAG8UWvV54I</dc:identifier>
</cp:coreProperties>
</file>